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61" r:id="rId3"/>
    <p:sldId id="262" r:id="rId4"/>
    <p:sldId id="257" r:id="rId5"/>
    <p:sldId id="259" r:id="rId6"/>
    <p:sldId id="260" r:id="rId7"/>
    <p:sldId id="263" r:id="rId8"/>
    <p:sldId id="265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5B3CFC-4473-4CBD-881F-B21D7F66B3F7}" v="5697" dt="2020-10-26T03:52:43.119"/>
    <p1510:client id="{873883A5-0C54-12EC-F01B-ED4FA3BBE563}" v="363" dt="2020-10-29T22:07:22.031"/>
    <p1510:client id="{CD7F0BBD-82F0-68E3-31CA-67F915C4F077}" v="1107" dt="2020-10-28T02:56:39.0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7.xml" Id="rId8" /><Relationship Type="http://schemas.openxmlformats.org/officeDocument/2006/relationships/theme" Target="theme/theme1.xml" Id="rId13" /><Relationship Type="http://schemas.openxmlformats.org/officeDocument/2006/relationships/slide" Target="slides/slide2.xml" Id="rId3" /><Relationship Type="http://schemas.openxmlformats.org/officeDocument/2006/relationships/slide" Target="slides/slide6.xml" Id="rId7" /><Relationship Type="http://schemas.openxmlformats.org/officeDocument/2006/relationships/viewProps" Target="viewProps.xml" Id="rId12" /><Relationship Type="http://schemas.openxmlformats.org/officeDocument/2006/relationships/slide" Target="slides/slide1.xml" Id="rId2" /><Relationship Type="http://schemas.microsoft.com/office/2015/10/relationships/revisionInfo" Target="revisionInfo.xml" Id="rId16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presProps" Target="presProps.xml" Id="rId11" /><Relationship Type="http://schemas.openxmlformats.org/officeDocument/2006/relationships/slide" Target="slides/slide4.xml" Id="rId5" /><Relationship Type="http://schemas.openxmlformats.org/officeDocument/2006/relationships/slide" Target="slides/slide9.xml" Id="rId10" /><Relationship Type="http://schemas.openxmlformats.org/officeDocument/2006/relationships/slide" Target="slides/slide3.xml" Id="rId4" /><Relationship Type="http://schemas.openxmlformats.org/officeDocument/2006/relationships/slide" Target="slides/slide8.xml" Id="rId9" /><Relationship Type="http://schemas.openxmlformats.org/officeDocument/2006/relationships/tableStyles" Target="tableStyles.xml" Id="rId14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0013" y="484479"/>
            <a:ext cx="6911974" cy="2954655"/>
          </a:xfrm>
        </p:spPr>
        <p:txBody>
          <a:bodyPr anchor="b">
            <a:normAutofit/>
          </a:bodyPr>
          <a:lstStyle>
            <a:lvl1pPr algn="ctr">
              <a:defRPr sz="5600" spc="-1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0013" y="3799133"/>
            <a:ext cx="6911974" cy="1969841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395C5C9-164C-46B3-A87E-7660D39D3106}" type="datetime2">
              <a:rPr lang="en-US" smtClean="0"/>
              <a:t>Thursday, October 29,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26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00" y="2636838"/>
            <a:ext cx="10728325" cy="3132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5B75179A-1E2B-41AB-B400-4F1B4022FAEE}" type="datetime2">
              <a:rPr lang="en-US" smtClean="0"/>
              <a:t>Thursday, October 29,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367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40486" y="720000"/>
            <a:ext cx="1477328" cy="5048975"/>
          </a:xfrm>
        </p:spPr>
        <p:txBody>
          <a:bodyPr vert="eaVert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8" y="720000"/>
            <a:ext cx="8929614" cy="5048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5681D0F-6595-4F14-8EF3-954CD87C797B}" type="datetime2">
              <a:rPr lang="en-US" smtClean="0"/>
              <a:t>Thursday, October 29,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871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541600"/>
            <a:ext cx="10728325" cy="322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4DDCFF8A-AAF8-4A12-8A91-9CA0EAF6CBB9}" type="datetime2">
              <a:rPr lang="en-US" smtClean="0"/>
              <a:t>Thursday, October 29,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65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6" cy="2879724"/>
          </a:xfrm>
        </p:spPr>
        <p:txBody>
          <a:bodyPr anchor="b">
            <a:normAutofit/>
          </a:bodyPr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910" y="3858924"/>
            <a:ext cx="10728326" cy="191907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ABCC25C3-021A-4B0B-8F70-0C181FE1CF45}" type="datetime2">
              <a:rPr lang="en-US" smtClean="0"/>
              <a:t>Thursday, October 29,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296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8400" y="2541600"/>
            <a:ext cx="5003801" cy="3234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C23D88D-8CEC-4ED9-A53B-5596187D9A16}" type="datetime2">
              <a:rPr lang="en-US" smtClean="0"/>
              <a:t>Thursday, October 29,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266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5" cy="673005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840698"/>
            <a:ext cx="5015638" cy="565796"/>
          </a:xfrm>
        </p:spPr>
        <p:txBody>
          <a:bodyPr wrap="square"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2541600"/>
            <a:ext cx="5003801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400" y="1840698"/>
            <a:ext cx="5015638" cy="565796"/>
          </a:xfrm>
        </p:spPr>
        <p:txBody>
          <a:bodyPr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4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D2CCD382-DFDA-4722-A27A-59C21AD112F2}" type="datetime2">
              <a:rPr lang="en-US" smtClean="0"/>
              <a:t>Thursday, October 29,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74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2F2A30D-1C09-413F-AAB1-38F366000715}" type="datetime2">
              <a:rPr lang="en-US" smtClean="0"/>
              <a:t>Thursday, October 29,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15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6DB82B9C-D65E-4F64-95C3-B10F3B00F0D9}" type="datetime2">
              <a:rPr lang="en-US" smtClean="0"/>
              <a:t>Thursday, October 29,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96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107463" cy="1477328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188" y="584662"/>
            <a:ext cx="6911974" cy="518431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4800"/>
            </a:lvl1pPr>
            <a:lvl2pPr marL="914400" indent="-457200">
              <a:buFont typeface="Arial" panose="020B0604020202020204" pitchFamily="34" charset="0"/>
              <a:buChar char="•"/>
              <a:defRPr sz="2000"/>
            </a:lvl2pPr>
            <a:lvl3pPr marL="1257300" indent="-342900">
              <a:buFont typeface="Arial" panose="020B0604020202020204" pitchFamily="34" charset="0"/>
              <a:buChar char="•"/>
              <a:defRPr sz="2000"/>
            </a:lvl3pPr>
            <a:lvl4pPr marL="1714500" indent="-342900">
              <a:buFont typeface="Arial" panose="020B0604020202020204" pitchFamily="34" charset="0"/>
              <a:buChar char="•"/>
              <a:defRPr sz="2000"/>
            </a:lvl4pPr>
            <a:lvl5pPr marL="2171700" indent="-342900">
              <a:buFont typeface="Arial" panose="020B0604020202020204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107463" cy="32318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B7F5FDCC-6AAC-4A08-B9E0-3793AB5E64C3}" type="datetime2">
              <a:rPr lang="en-US" smtClean="0"/>
              <a:t>Thursday, October 29,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95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095626" cy="14760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8188" y="728664"/>
            <a:ext cx="6923812" cy="504031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095625" cy="3232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349FE94D-439C-40F1-900E-BC07940E3988}" type="datetime2">
              <a:rPr lang="en-US" smtClean="0"/>
              <a:t>Thursday, October 29,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165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646535-AEF6-4883-A4F9-EEC1F8B431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541600"/>
            <a:ext cx="10728325" cy="3227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l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DEA2CF1-0EB2-4673-802D-3371233E4A77}" type="datetime2">
              <a:rPr lang="en-US" smtClean="0"/>
              <a:t>Thursday, October 29,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ct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1368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17" r:id="rId6"/>
    <p:sldLayoutId id="2147483713" r:id="rId7"/>
    <p:sldLayoutId id="2147483714" r:id="rId8"/>
    <p:sldLayoutId id="2147483715" r:id="rId9"/>
    <p:sldLayoutId id="2147483716" r:id="rId10"/>
    <p:sldLayoutId id="2147483718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1F4D251-B7D8-402D-950A-F9D15396E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000" y="728663"/>
            <a:ext cx="5015638" cy="2795737"/>
          </a:xfrm>
        </p:spPr>
        <p:txBody>
          <a:bodyPr>
            <a:normAutofit/>
          </a:bodyPr>
          <a:lstStyle/>
          <a:p>
            <a:r>
              <a:rPr lang="en-US" dirty="0"/>
              <a:t>Vaughn MS &amp; IB MYP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80000" y="3830399"/>
            <a:ext cx="5015638" cy="2298938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October 27, 2020</a:t>
            </a:r>
            <a:endParaRPr lang="en-US" dirty="0">
              <a:solidFill>
                <a:srgbClr val="FFFFFF">
                  <a:alpha val="58000"/>
                </a:srgbClr>
              </a:solidFill>
            </a:endParaRPr>
          </a:p>
          <a:p>
            <a:endParaRPr lang="en-US" dirty="0"/>
          </a:p>
          <a:p>
            <a:r>
              <a:rPr lang="en-US" sz="3600" dirty="0">
                <a:solidFill>
                  <a:srgbClr val="FFFFFF"/>
                </a:solidFill>
              </a:rPr>
              <a:t>SPP Update #2</a:t>
            </a:r>
            <a:endParaRPr lang="en-US" dirty="0">
              <a:solidFill>
                <a:srgbClr val="FFFFFF">
                  <a:alpha val="58000"/>
                </a:srgbClr>
              </a:solidFill>
            </a:endParaRPr>
          </a:p>
          <a:p>
            <a:endParaRPr lang="en-US" dirty="0">
              <a:solidFill>
                <a:srgbClr val="FFFFFF">
                  <a:alpha val="58000"/>
                </a:srgb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81CE6F-E798-42CE-BF98-EEED306CD5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740" r="24552" b="8"/>
          <a:stretch/>
        </p:blipFill>
        <p:spPr>
          <a:xfrm>
            <a:off x="1" y="10"/>
            <a:ext cx="5662934" cy="6857990"/>
          </a:xfrm>
          <a:custGeom>
            <a:avLst/>
            <a:gdLst/>
            <a:ahLst/>
            <a:cxnLst/>
            <a:rect l="l" t="t" r="r" b="b"/>
            <a:pathLst>
              <a:path w="5662934" h="6858000">
                <a:moveTo>
                  <a:pt x="0" y="0"/>
                </a:moveTo>
                <a:lnTo>
                  <a:pt x="5064602" y="0"/>
                </a:lnTo>
                <a:lnTo>
                  <a:pt x="4889880" y="279455"/>
                </a:lnTo>
                <a:cubicBezTo>
                  <a:pt x="4472355" y="1021447"/>
                  <a:pt x="4263593" y="1948936"/>
                  <a:pt x="4263593" y="3061922"/>
                </a:cubicBezTo>
                <a:cubicBezTo>
                  <a:pt x="4263593" y="3516203"/>
                  <a:pt x="4324186" y="3970483"/>
                  <a:pt x="4445372" y="4515619"/>
                </a:cubicBezTo>
                <a:cubicBezTo>
                  <a:pt x="4596855" y="5030470"/>
                  <a:pt x="4748338" y="5515036"/>
                  <a:pt x="4990710" y="5969316"/>
                </a:cubicBezTo>
                <a:cubicBezTo>
                  <a:pt x="5172489" y="6275955"/>
                  <a:pt x="5371310" y="6544265"/>
                  <a:pt x="5583977" y="6777438"/>
                </a:cubicBezTo>
                <a:lnTo>
                  <a:pt x="566293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Freeform 10">
            <a:extLst>
              <a:ext uri="{FF2B5EF4-FFF2-40B4-BE49-F238E27FC236}">
                <a16:creationId xmlns:a16="http://schemas.microsoft.com/office/drawing/2014/main" id="{E67870A8-BE17-461C-AD58-035AD7FA02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7291575">
            <a:off x="3479502" y="491434"/>
            <a:ext cx="2397877" cy="2244442"/>
          </a:xfrm>
          <a:custGeom>
            <a:avLst/>
            <a:gdLst>
              <a:gd name="T0" fmla="*/ 43 w 250"/>
              <a:gd name="T1" fmla="*/ 167 h 234"/>
              <a:gd name="T2" fmla="*/ 70 w 250"/>
              <a:gd name="T3" fmla="*/ 133 h 234"/>
              <a:gd name="T4" fmla="*/ 48 w 250"/>
              <a:gd name="T5" fmla="*/ 134 h 234"/>
              <a:gd name="T6" fmla="*/ 19 w 250"/>
              <a:gd name="T7" fmla="*/ 130 h 234"/>
              <a:gd name="T8" fmla="*/ 6 w 250"/>
              <a:gd name="T9" fmla="*/ 123 h 234"/>
              <a:gd name="T10" fmla="*/ 1 w 250"/>
              <a:gd name="T11" fmla="*/ 103 h 234"/>
              <a:gd name="T12" fmla="*/ 11 w 250"/>
              <a:gd name="T13" fmla="*/ 81 h 234"/>
              <a:gd name="T14" fmla="*/ 23 w 250"/>
              <a:gd name="T15" fmla="*/ 76 h 234"/>
              <a:gd name="T16" fmla="*/ 81 w 250"/>
              <a:gd name="T17" fmla="*/ 78 h 234"/>
              <a:gd name="T18" fmla="*/ 65 w 250"/>
              <a:gd name="T19" fmla="*/ 49 h 234"/>
              <a:gd name="T20" fmla="*/ 57 w 250"/>
              <a:gd name="T21" fmla="*/ 27 h 234"/>
              <a:gd name="T22" fmla="*/ 67 w 250"/>
              <a:gd name="T23" fmla="*/ 12 h 234"/>
              <a:gd name="T24" fmla="*/ 85 w 250"/>
              <a:gd name="T25" fmla="*/ 1 h 234"/>
              <a:gd name="T26" fmla="*/ 101 w 250"/>
              <a:gd name="T27" fmla="*/ 8 h 234"/>
              <a:gd name="T28" fmla="*/ 107 w 250"/>
              <a:gd name="T29" fmla="*/ 15 h 234"/>
              <a:gd name="T30" fmla="*/ 120 w 250"/>
              <a:gd name="T31" fmla="*/ 37 h 234"/>
              <a:gd name="T32" fmla="*/ 131 w 250"/>
              <a:gd name="T33" fmla="*/ 60 h 234"/>
              <a:gd name="T34" fmla="*/ 164 w 250"/>
              <a:gd name="T35" fmla="*/ 25 h 234"/>
              <a:gd name="T36" fmla="*/ 187 w 250"/>
              <a:gd name="T37" fmla="*/ 11 h 234"/>
              <a:gd name="T38" fmla="*/ 205 w 250"/>
              <a:gd name="T39" fmla="*/ 19 h 234"/>
              <a:gd name="T40" fmla="*/ 214 w 250"/>
              <a:gd name="T41" fmla="*/ 34 h 234"/>
              <a:gd name="T42" fmla="*/ 203 w 250"/>
              <a:gd name="T43" fmla="*/ 57 h 234"/>
              <a:gd name="T44" fmla="*/ 166 w 250"/>
              <a:gd name="T45" fmla="*/ 100 h 234"/>
              <a:gd name="T46" fmla="*/ 217 w 250"/>
              <a:gd name="T47" fmla="*/ 98 h 234"/>
              <a:gd name="T48" fmla="*/ 244 w 250"/>
              <a:gd name="T49" fmla="*/ 104 h 234"/>
              <a:gd name="T50" fmla="*/ 249 w 250"/>
              <a:gd name="T51" fmla="*/ 115 h 234"/>
              <a:gd name="T52" fmla="*/ 247 w 250"/>
              <a:gd name="T53" fmla="*/ 129 h 234"/>
              <a:gd name="T54" fmla="*/ 245 w 250"/>
              <a:gd name="T55" fmla="*/ 134 h 234"/>
              <a:gd name="T56" fmla="*/ 241 w 250"/>
              <a:gd name="T57" fmla="*/ 141 h 234"/>
              <a:gd name="T58" fmla="*/ 227 w 250"/>
              <a:gd name="T59" fmla="*/ 147 h 234"/>
              <a:gd name="T60" fmla="*/ 187 w 250"/>
              <a:gd name="T61" fmla="*/ 151 h 234"/>
              <a:gd name="T62" fmla="*/ 160 w 250"/>
              <a:gd name="T63" fmla="*/ 148 h 234"/>
              <a:gd name="T64" fmla="*/ 168 w 250"/>
              <a:gd name="T65" fmla="*/ 168 h 234"/>
              <a:gd name="T66" fmla="*/ 176 w 250"/>
              <a:gd name="T67" fmla="*/ 194 h 234"/>
              <a:gd name="T68" fmla="*/ 176 w 250"/>
              <a:gd name="T69" fmla="*/ 211 h 234"/>
              <a:gd name="T70" fmla="*/ 170 w 250"/>
              <a:gd name="T71" fmla="*/ 221 h 234"/>
              <a:gd name="T72" fmla="*/ 156 w 250"/>
              <a:gd name="T73" fmla="*/ 230 h 234"/>
              <a:gd name="T74" fmla="*/ 130 w 250"/>
              <a:gd name="T75" fmla="*/ 226 h 234"/>
              <a:gd name="T76" fmla="*/ 122 w 250"/>
              <a:gd name="T77" fmla="*/ 213 h 234"/>
              <a:gd name="T78" fmla="*/ 110 w 250"/>
              <a:gd name="T79" fmla="*/ 169 h 234"/>
              <a:gd name="T80" fmla="*/ 92 w 250"/>
              <a:gd name="T81" fmla="*/ 192 h 234"/>
              <a:gd name="T82" fmla="*/ 87 w 250"/>
              <a:gd name="T83" fmla="*/ 197 h 234"/>
              <a:gd name="T84" fmla="*/ 84 w 250"/>
              <a:gd name="T85" fmla="*/ 201 h 234"/>
              <a:gd name="T86" fmla="*/ 65 w 250"/>
              <a:gd name="T87" fmla="*/ 212 h 234"/>
              <a:gd name="T88" fmla="*/ 50 w 250"/>
              <a:gd name="T89" fmla="*/ 204 h 234"/>
              <a:gd name="T90" fmla="*/ 44 w 250"/>
              <a:gd name="T91" fmla="*/ 198 h 234"/>
              <a:gd name="T92" fmla="*/ 38 w 250"/>
              <a:gd name="T93" fmla="*/ 185 h 234"/>
              <a:gd name="T94" fmla="*/ 43 w 250"/>
              <a:gd name="T95" fmla="*/ 16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50" h="234">
                <a:moveTo>
                  <a:pt x="43" y="167"/>
                </a:moveTo>
                <a:cubicBezTo>
                  <a:pt x="70" y="133"/>
                  <a:pt x="70" y="133"/>
                  <a:pt x="70" y="133"/>
                </a:cubicBezTo>
                <a:cubicBezTo>
                  <a:pt x="60" y="134"/>
                  <a:pt x="61" y="134"/>
                  <a:pt x="48" y="134"/>
                </a:cubicBezTo>
                <a:cubicBezTo>
                  <a:pt x="34" y="133"/>
                  <a:pt x="24" y="132"/>
                  <a:pt x="19" y="130"/>
                </a:cubicBezTo>
                <a:cubicBezTo>
                  <a:pt x="13" y="128"/>
                  <a:pt x="9" y="126"/>
                  <a:pt x="6" y="123"/>
                </a:cubicBezTo>
                <a:cubicBezTo>
                  <a:pt x="1" y="119"/>
                  <a:pt x="0" y="112"/>
                  <a:pt x="1" y="103"/>
                </a:cubicBezTo>
                <a:cubicBezTo>
                  <a:pt x="2" y="93"/>
                  <a:pt x="6" y="86"/>
                  <a:pt x="11" y="81"/>
                </a:cubicBezTo>
                <a:cubicBezTo>
                  <a:pt x="15" y="77"/>
                  <a:pt x="18" y="76"/>
                  <a:pt x="23" y="76"/>
                </a:cubicBezTo>
                <a:cubicBezTo>
                  <a:pt x="81" y="78"/>
                  <a:pt x="81" y="78"/>
                  <a:pt x="81" y="78"/>
                </a:cubicBezTo>
                <a:cubicBezTo>
                  <a:pt x="65" y="49"/>
                  <a:pt x="65" y="49"/>
                  <a:pt x="65" y="49"/>
                </a:cubicBezTo>
                <a:cubicBezTo>
                  <a:pt x="58" y="40"/>
                  <a:pt x="56" y="33"/>
                  <a:pt x="57" y="27"/>
                </a:cubicBezTo>
                <a:cubicBezTo>
                  <a:pt x="58" y="21"/>
                  <a:pt x="62" y="16"/>
                  <a:pt x="67" y="12"/>
                </a:cubicBezTo>
                <a:cubicBezTo>
                  <a:pt x="74" y="6"/>
                  <a:pt x="80" y="2"/>
                  <a:pt x="85" y="1"/>
                </a:cubicBezTo>
                <a:cubicBezTo>
                  <a:pt x="90" y="0"/>
                  <a:pt x="95" y="2"/>
                  <a:pt x="101" y="8"/>
                </a:cubicBezTo>
                <a:cubicBezTo>
                  <a:pt x="104" y="11"/>
                  <a:pt x="106" y="13"/>
                  <a:pt x="107" y="15"/>
                </a:cubicBezTo>
                <a:cubicBezTo>
                  <a:pt x="110" y="19"/>
                  <a:pt x="112" y="20"/>
                  <a:pt x="120" y="37"/>
                </a:cubicBezTo>
                <a:cubicBezTo>
                  <a:pt x="129" y="55"/>
                  <a:pt x="128" y="51"/>
                  <a:pt x="131" y="60"/>
                </a:cubicBezTo>
                <a:cubicBezTo>
                  <a:pt x="164" y="25"/>
                  <a:pt x="164" y="25"/>
                  <a:pt x="164" y="25"/>
                </a:cubicBezTo>
                <a:cubicBezTo>
                  <a:pt x="173" y="16"/>
                  <a:pt x="180" y="11"/>
                  <a:pt x="187" y="11"/>
                </a:cubicBezTo>
                <a:cubicBezTo>
                  <a:pt x="193" y="10"/>
                  <a:pt x="200" y="13"/>
                  <a:pt x="205" y="19"/>
                </a:cubicBezTo>
                <a:cubicBezTo>
                  <a:pt x="210" y="24"/>
                  <a:pt x="213" y="29"/>
                  <a:pt x="214" y="34"/>
                </a:cubicBezTo>
                <a:cubicBezTo>
                  <a:pt x="214" y="39"/>
                  <a:pt x="211" y="47"/>
                  <a:pt x="203" y="57"/>
                </a:cubicBezTo>
                <a:cubicBezTo>
                  <a:pt x="166" y="100"/>
                  <a:pt x="166" y="100"/>
                  <a:pt x="166" y="100"/>
                </a:cubicBezTo>
                <a:cubicBezTo>
                  <a:pt x="217" y="98"/>
                  <a:pt x="217" y="98"/>
                  <a:pt x="217" y="98"/>
                </a:cubicBezTo>
                <a:cubicBezTo>
                  <a:pt x="229" y="96"/>
                  <a:pt x="238" y="98"/>
                  <a:pt x="244" y="104"/>
                </a:cubicBezTo>
                <a:cubicBezTo>
                  <a:pt x="247" y="107"/>
                  <a:pt x="249" y="111"/>
                  <a:pt x="249" y="115"/>
                </a:cubicBezTo>
                <a:cubicBezTo>
                  <a:pt x="250" y="120"/>
                  <a:pt x="249" y="124"/>
                  <a:pt x="247" y="129"/>
                </a:cubicBezTo>
                <a:cubicBezTo>
                  <a:pt x="247" y="130"/>
                  <a:pt x="246" y="132"/>
                  <a:pt x="245" y="134"/>
                </a:cubicBezTo>
                <a:cubicBezTo>
                  <a:pt x="244" y="137"/>
                  <a:pt x="243" y="140"/>
                  <a:pt x="241" y="141"/>
                </a:cubicBezTo>
                <a:cubicBezTo>
                  <a:pt x="239" y="144"/>
                  <a:pt x="234" y="146"/>
                  <a:pt x="227" y="147"/>
                </a:cubicBezTo>
                <a:cubicBezTo>
                  <a:pt x="221" y="149"/>
                  <a:pt x="207" y="150"/>
                  <a:pt x="187" y="151"/>
                </a:cubicBezTo>
                <a:cubicBezTo>
                  <a:pt x="175" y="152"/>
                  <a:pt x="161" y="148"/>
                  <a:pt x="160" y="148"/>
                </a:cubicBezTo>
                <a:cubicBezTo>
                  <a:pt x="161" y="151"/>
                  <a:pt x="165" y="161"/>
                  <a:pt x="168" y="168"/>
                </a:cubicBezTo>
                <a:cubicBezTo>
                  <a:pt x="168" y="171"/>
                  <a:pt x="173" y="181"/>
                  <a:pt x="176" y="194"/>
                </a:cubicBezTo>
                <a:cubicBezTo>
                  <a:pt x="179" y="206"/>
                  <a:pt x="176" y="203"/>
                  <a:pt x="176" y="211"/>
                </a:cubicBezTo>
                <a:cubicBezTo>
                  <a:pt x="176" y="214"/>
                  <a:pt x="174" y="217"/>
                  <a:pt x="170" y="221"/>
                </a:cubicBezTo>
                <a:cubicBezTo>
                  <a:pt x="166" y="226"/>
                  <a:pt x="161" y="228"/>
                  <a:pt x="156" y="230"/>
                </a:cubicBezTo>
                <a:cubicBezTo>
                  <a:pt x="147" y="234"/>
                  <a:pt x="137" y="233"/>
                  <a:pt x="130" y="226"/>
                </a:cubicBezTo>
                <a:cubicBezTo>
                  <a:pt x="127" y="223"/>
                  <a:pt x="125" y="219"/>
                  <a:pt x="122" y="213"/>
                </a:cubicBezTo>
                <a:cubicBezTo>
                  <a:pt x="118" y="188"/>
                  <a:pt x="117" y="189"/>
                  <a:pt x="110" y="169"/>
                </a:cubicBezTo>
                <a:cubicBezTo>
                  <a:pt x="92" y="192"/>
                  <a:pt x="92" y="192"/>
                  <a:pt x="92" y="192"/>
                </a:cubicBezTo>
                <a:cubicBezTo>
                  <a:pt x="90" y="193"/>
                  <a:pt x="88" y="195"/>
                  <a:pt x="87" y="197"/>
                </a:cubicBezTo>
                <a:cubicBezTo>
                  <a:pt x="86" y="198"/>
                  <a:pt x="85" y="200"/>
                  <a:pt x="84" y="201"/>
                </a:cubicBezTo>
                <a:cubicBezTo>
                  <a:pt x="76" y="209"/>
                  <a:pt x="70" y="212"/>
                  <a:pt x="65" y="212"/>
                </a:cubicBezTo>
                <a:cubicBezTo>
                  <a:pt x="60" y="211"/>
                  <a:pt x="55" y="209"/>
                  <a:pt x="50" y="204"/>
                </a:cubicBezTo>
                <a:cubicBezTo>
                  <a:pt x="50" y="203"/>
                  <a:pt x="48" y="202"/>
                  <a:pt x="44" y="198"/>
                </a:cubicBezTo>
                <a:cubicBezTo>
                  <a:pt x="41" y="195"/>
                  <a:pt x="39" y="191"/>
                  <a:pt x="38" y="185"/>
                </a:cubicBezTo>
                <a:cubicBezTo>
                  <a:pt x="37" y="179"/>
                  <a:pt x="39" y="173"/>
                  <a:pt x="43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60EB4-211B-4A20-A7E5-C559932FE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Professional Development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2D261FA-2C1A-439E-9489-3F217220F9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7694154"/>
              </p:ext>
            </p:extLst>
          </p:nvPr>
        </p:nvGraphicFramePr>
        <p:xfrm>
          <a:off x="659190" y="1318380"/>
          <a:ext cx="10728324" cy="4949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6108">
                  <a:extLst>
                    <a:ext uri="{9D8B030D-6E8A-4147-A177-3AD203B41FA5}">
                      <a16:colId xmlns:a16="http://schemas.microsoft.com/office/drawing/2014/main" val="1485444786"/>
                    </a:ext>
                  </a:extLst>
                </a:gridCol>
                <a:gridCol w="3576108">
                  <a:extLst>
                    <a:ext uri="{9D8B030D-6E8A-4147-A177-3AD203B41FA5}">
                      <a16:colId xmlns:a16="http://schemas.microsoft.com/office/drawing/2014/main" val="1118670907"/>
                    </a:ext>
                  </a:extLst>
                </a:gridCol>
                <a:gridCol w="3576108">
                  <a:extLst>
                    <a:ext uri="{9D8B030D-6E8A-4147-A177-3AD203B41FA5}">
                      <a16:colId xmlns:a16="http://schemas.microsoft.com/office/drawing/2014/main" val="1262310864"/>
                    </a:ext>
                  </a:extLst>
                </a:gridCol>
              </a:tblGrid>
              <a:tr h="494937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PROGRESS</a:t>
                      </a:r>
                    </a:p>
                    <a:p>
                      <a:pPr lvl="0" algn="ctr">
                        <a:buNone/>
                      </a:pPr>
                      <a:endParaRPr lang="en-US" sz="2200" dirty="0"/>
                    </a:p>
                    <a:p>
                      <a:pPr lvl="0" algn="l">
                        <a:buNone/>
                      </a:pPr>
                      <a:r>
                        <a:rPr lang="en-US" sz="2200" dirty="0"/>
                        <a:t>*Language Objectives 11/3/2020</a:t>
                      </a:r>
                    </a:p>
                    <a:p>
                      <a:pPr lvl="0" algn="l">
                        <a:buNone/>
                      </a:pPr>
                      <a:endParaRPr lang="en-US" sz="2200" dirty="0"/>
                    </a:p>
                    <a:p>
                      <a:pPr lvl="0" algn="l">
                        <a:buNone/>
                      </a:pPr>
                      <a:r>
                        <a:rPr lang="en-US" sz="2200" dirty="0"/>
                        <a:t>*IB Global Contexts 9/30/2020</a:t>
                      </a:r>
                    </a:p>
                    <a:p>
                      <a:pPr lvl="0" algn="l">
                        <a:buNone/>
                      </a:pPr>
                      <a:endParaRPr lang="en-US" sz="2200" dirty="0"/>
                    </a:p>
                    <a:p>
                      <a:pPr lvl="0" algn="l">
                        <a:buNone/>
                      </a:pPr>
                      <a:r>
                        <a:rPr lang="en-US" sz="2200" dirty="0"/>
                        <a:t>*IB Approaches to Learning 9/16/2020</a:t>
                      </a:r>
                    </a:p>
                    <a:p>
                      <a:pPr lvl="0" algn="l">
                        <a:buNone/>
                      </a:pPr>
                      <a:endParaRPr lang="en-US" sz="2200" dirty="0"/>
                    </a:p>
                    <a:p>
                      <a:pPr lvl="0" algn="l">
                        <a:buNone/>
                      </a:pPr>
                      <a:r>
                        <a:rPr lang="en-US" sz="2200" dirty="0"/>
                        <a:t>*PLC creating norms 10/28/2020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BARRIERS</a:t>
                      </a:r>
                    </a:p>
                    <a:p>
                      <a:pPr lvl="0" algn="ctr">
                        <a:buNone/>
                      </a:pPr>
                      <a:endParaRPr lang="en-US" sz="2200" dirty="0"/>
                    </a:p>
                    <a:p>
                      <a:pPr lvl="0" algn="l">
                        <a:buNone/>
                      </a:pPr>
                      <a:r>
                        <a:rPr lang="en-US" sz="2200"/>
                        <a:t>*20 new teachers</a:t>
                      </a:r>
                    </a:p>
                    <a:p>
                      <a:pPr lvl="0" algn="l">
                        <a:buNone/>
                      </a:pPr>
                      <a:endParaRPr lang="en-US" sz="2200" dirty="0"/>
                    </a:p>
                    <a:p>
                      <a:pPr lvl="0" algn="l">
                        <a:buNone/>
                      </a:pPr>
                      <a:r>
                        <a:rPr lang="en-US" sz="2200" dirty="0"/>
                        <a:t>*COVID social distancing &amp; absences</a:t>
                      </a:r>
                    </a:p>
                    <a:p>
                      <a:pPr lvl="0" algn="l">
                        <a:buNone/>
                      </a:pP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NEXT STEPS</a:t>
                      </a:r>
                    </a:p>
                    <a:p>
                      <a:pPr lvl="0" algn="ctr">
                        <a:buNone/>
                      </a:pPr>
                      <a:endParaRPr lang="en-US" sz="2200" dirty="0"/>
                    </a:p>
                    <a:p>
                      <a:pPr lvl="0" algn="l">
                        <a:buNone/>
                      </a:pPr>
                      <a:r>
                        <a:rPr lang="en-US" sz="2200" dirty="0"/>
                        <a:t>*PLC re-norming....new team...new norms</a:t>
                      </a:r>
                    </a:p>
                    <a:p>
                      <a:pPr lvl="0" algn="l">
                        <a:buNone/>
                      </a:pPr>
                      <a:endParaRPr lang="en-US" sz="2200" dirty="0"/>
                    </a:p>
                    <a:p>
                      <a:pPr lvl="0" algn="l">
                        <a:buNone/>
                      </a:pPr>
                      <a:r>
                        <a:rPr lang="en-US" sz="2200" dirty="0"/>
                        <a:t>*14 teachers to attend IB subject specific workshops in 20-21 school year</a:t>
                      </a:r>
                    </a:p>
                    <a:p>
                      <a:pPr lvl="0" algn="l">
                        <a:buNone/>
                      </a:pPr>
                      <a:endParaRPr lang="en-US" sz="2200" dirty="0"/>
                    </a:p>
                    <a:p>
                      <a:pPr lvl="0" algn="l">
                        <a:buNone/>
                      </a:pPr>
                      <a:r>
                        <a:rPr lang="en-US" sz="2200" dirty="0"/>
                        <a:t>*Co-teacher training for special and general ed teachers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828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8828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B3B92-7B7C-4F8F-9B00-0C73DD392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COVID updates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F0674D5-5026-4F49-93E1-F92F66B8BA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777984"/>
              </p:ext>
            </p:extLst>
          </p:nvPr>
        </p:nvGraphicFramePr>
        <p:xfrm>
          <a:off x="720725" y="1496560"/>
          <a:ext cx="10728323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2476">
                  <a:extLst>
                    <a:ext uri="{9D8B030D-6E8A-4147-A177-3AD203B41FA5}">
                      <a16:colId xmlns:a16="http://schemas.microsoft.com/office/drawing/2014/main" val="1586981655"/>
                    </a:ext>
                  </a:extLst>
                </a:gridCol>
                <a:gridCol w="3789739">
                  <a:extLst>
                    <a:ext uri="{9D8B030D-6E8A-4147-A177-3AD203B41FA5}">
                      <a16:colId xmlns:a16="http://schemas.microsoft.com/office/drawing/2014/main" val="1210769892"/>
                    </a:ext>
                  </a:extLst>
                </a:gridCol>
                <a:gridCol w="3576108">
                  <a:extLst>
                    <a:ext uri="{9D8B030D-6E8A-4147-A177-3AD203B41FA5}">
                      <a16:colId xmlns:a16="http://schemas.microsoft.com/office/drawing/2014/main" val="39402253"/>
                    </a:ext>
                  </a:extLst>
                </a:gridCol>
              </a:tblGrid>
              <a:tr h="484777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PROGRESS</a:t>
                      </a:r>
                    </a:p>
                    <a:p>
                      <a:pPr lvl="0" algn="ctr">
                        <a:buNone/>
                      </a:pPr>
                      <a:endParaRPr lang="en-US" sz="2200" dirty="0"/>
                    </a:p>
                    <a:p>
                      <a:pPr lvl="0" algn="l">
                        <a:buNone/>
                      </a:pPr>
                      <a:r>
                        <a:rPr lang="en-US" sz="2200" dirty="0"/>
                        <a:t>*automated attendance procedure for distance learners</a:t>
                      </a:r>
                    </a:p>
                    <a:p>
                      <a:pPr lvl="0" algn="l">
                        <a:buNone/>
                      </a:pPr>
                      <a:endParaRPr lang="en-US" sz="2200" dirty="0"/>
                    </a:p>
                    <a:p>
                      <a:pPr lvl="0" algn="l">
                        <a:buNone/>
                      </a:pPr>
                      <a:r>
                        <a:rPr lang="en-US" sz="2200" dirty="0"/>
                        <a:t>*teachers are starting to "stream" live instruction from their in-person classes to their distance learners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BARRIERS</a:t>
                      </a:r>
                    </a:p>
                    <a:p>
                      <a:pPr lvl="0" algn="ctr">
                        <a:buNone/>
                      </a:pPr>
                      <a:endParaRPr lang="en-US" sz="2200" dirty="0"/>
                    </a:p>
                    <a:p>
                      <a:pPr lvl="0" algn="l">
                        <a:buNone/>
                      </a:pPr>
                      <a:r>
                        <a:rPr lang="en-US" sz="2200" dirty="0"/>
                        <a:t>*problematic attendance among distance, in-person and hybrid learners</a:t>
                      </a:r>
                    </a:p>
                    <a:p>
                      <a:pPr lvl="0" algn="l">
                        <a:buNone/>
                      </a:pPr>
                      <a:endParaRPr lang="en-US" sz="2200" dirty="0"/>
                    </a:p>
                    <a:p>
                      <a:pPr lvl="0" algn="l">
                        <a:buNone/>
                      </a:pPr>
                      <a:r>
                        <a:rPr lang="en-US" sz="2200" dirty="0"/>
                        <a:t>*some teachers not yet "streaming" instruction causing a heavy workload/burnout</a:t>
                      </a:r>
                    </a:p>
                    <a:p>
                      <a:pPr lvl="0" algn="l">
                        <a:buNone/>
                      </a:pPr>
                      <a:endParaRPr lang="en-US" sz="2200" dirty="0"/>
                    </a:p>
                    <a:p>
                      <a:pPr lvl="0" algn="l">
                        <a:buNone/>
                      </a:pPr>
                      <a:r>
                        <a:rPr lang="en-US" sz="2200" dirty="0"/>
                        <a:t>*reduced instructional time due to COVID, technical difficulties, and smoke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NEXT STEPS</a:t>
                      </a:r>
                    </a:p>
                    <a:p>
                      <a:pPr lvl="0" algn="ctr">
                        <a:buNone/>
                      </a:pPr>
                      <a:endParaRPr lang="en-US" sz="2200" dirty="0"/>
                    </a:p>
                    <a:p>
                      <a:pPr lvl="0" algn="l">
                        <a:buNone/>
                      </a:pPr>
                      <a:r>
                        <a:rPr lang="en-US" sz="2200" dirty="0"/>
                        <a:t>*PD for teachers to support transition to tech-distance and "streaming" instruction</a:t>
                      </a:r>
                    </a:p>
                    <a:p>
                      <a:pPr lvl="0" algn="l">
                        <a:buNone/>
                      </a:pPr>
                      <a:endParaRPr lang="en-US" sz="2200" dirty="0"/>
                    </a:p>
                    <a:p>
                      <a:pPr lvl="0" algn="l">
                        <a:buNone/>
                      </a:pPr>
                      <a:r>
                        <a:rPr lang="en-US" sz="2200" dirty="0"/>
                        <a:t>*maintain social distancing to allow for maximized in-person instruction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336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2321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B0FB2-0675-4C96-8D77-65F5E35B2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10706551" cy="780643"/>
          </a:xfrm>
        </p:spPr>
        <p:txBody>
          <a:bodyPr>
            <a:normAutofit/>
          </a:bodyPr>
          <a:lstStyle/>
          <a:p>
            <a:r>
              <a:rPr lang="en-US" sz="4000" dirty="0"/>
              <a:t>Staffing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F0C5566C-F87A-48BD-901C-303930827A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8069000"/>
              </p:ext>
            </p:extLst>
          </p:nvPr>
        </p:nvGraphicFramePr>
        <p:xfrm>
          <a:off x="718457" y="1272987"/>
          <a:ext cx="1072273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0514">
                  <a:extLst>
                    <a:ext uri="{9D8B030D-6E8A-4147-A177-3AD203B41FA5}">
                      <a16:colId xmlns:a16="http://schemas.microsoft.com/office/drawing/2014/main" val="3612736930"/>
                    </a:ext>
                  </a:extLst>
                </a:gridCol>
                <a:gridCol w="3576108">
                  <a:extLst>
                    <a:ext uri="{9D8B030D-6E8A-4147-A177-3AD203B41FA5}">
                      <a16:colId xmlns:a16="http://schemas.microsoft.com/office/drawing/2014/main" val="3294257716"/>
                    </a:ext>
                  </a:extLst>
                </a:gridCol>
                <a:gridCol w="3576108">
                  <a:extLst>
                    <a:ext uri="{9D8B030D-6E8A-4147-A177-3AD203B41FA5}">
                      <a16:colId xmlns:a16="http://schemas.microsoft.com/office/drawing/2014/main" val="982740433"/>
                    </a:ext>
                  </a:extLst>
                </a:gridCol>
              </a:tblGrid>
              <a:tr h="4615542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PROGRESS</a:t>
                      </a:r>
                    </a:p>
                    <a:p>
                      <a:pPr lvl="0" algn="ctr">
                        <a:buNone/>
                      </a:pPr>
                      <a:endParaRPr lang="en-US" sz="2200" dirty="0"/>
                    </a:p>
                    <a:p>
                      <a:pPr lvl="0" algn="l">
                        <a:buNone/>
                      </a:pPr>
                      <a:r>
                        <a:rPr lang="en-US" sz="2200" dirty="0"/>
                        <a:t>*15 teachers hired between late July and August  following a COVID related hiring freeze</a:t>
                      </a:r>
                    </a:p>
                    <a:p>
                      <a:pPr lvl="0" algn="l">
                        <a:buNone/>
                      </a:pPr>
                      <a:endParaRPr lang="en-US" sz="2200" dirty="0"/>
                    </a:p>
                    <a:p>
                      <a:pPr lvl="0" algn="l">
                        <a:buNone/>
                      </a:pPr>
                      <a:r>
                        <a:rPr lang="en-US" sz="2200" dirty="0"/>
                        <a:t>*only 1 vacant licensed teaching position remains</a:t>
                      </a:r>
                    </a:p>
                    <a:p>
                      <a:pPr lvl="0" algn="l">
                        <a:buNone/>
                      </a:pPr>
                      <a:endParaRPr lang="en-US" sz="2200" dirty="0"/>
                    </a:p>
                    <a:p>
                      <a:pPr lvl="0" algn="l">
                        <a:buNone/>
                      </a:pP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BARRIERS</a:t>
                      </a:r>
                    </a:p>
                    <a:p>
                      <a:pPr lvl="0" algn="l">
                        <a:buNone/>
                      </a:pPr>
                      <a:r>
                        <a:rPr lang="en-US" sz="2000" dirty="0"/>
                        <a:t>*20 teachers new to the building (15 new to WCSD) ...no qualified applicants for last math vacancy as of 10/29/2020</a:t>
                      </a:r>
                    </a:p>
                    <a:p>
                      <a:pPr lvl="0" algn="l">
                        <a:buNone/>
                      </a:pPr>
                      <a:endParaRPr lang="en-US" sz="2000" dirty="0"/>
                    </a:p>
                    <a:p>
                      <a:pPr lvl="0" algn="l">
                        <a:buNone/>
                      </a:pPr>
                      <a:r>
                        <a:rPr lang="en-US" sz="2000" dirty="0"/>
                        <a:t>**Professional development ...starts over....can't progress to more advanced levels</a:t>
                      </a:r>
                    </a:p>
                    <a:p>
                      <a:pPr lvl="0" algn="l">
                        <a:buNone/>
                      </a:pPr>
                      <a:endParaRPr lang="en-US" sz="2000" dirty="0"/>
                    </a:p>
                    <a:p>
                      <a:pPr lvl="0" algn="l">
                        <a:buNone/>
                      </a:pPr>
                      <a:r>
                        <a:rPr lang="en-US" sz="2000" dirty="0"/>
                        <a:t>**Must start at Category 1 IB trainings rather than have some teachers progress to Category 2 trainings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NEXT STEPS</a:t>
                      </a:r>
                    </a:p>
                    <a:p>
                      <a:pPr lvl="0" algn="ctr">
                        <a:buNone/>
                      </a:pPr>
                      <a:endParaRPr lang="en-US" sz="2200" dirty="0"/>
                    </a:p>
                    <a:p>
                      <a:pPr lvl="0" algn="l">
                        <a:buNone/>
                      </a:pPr>
                      <a:r>
                        <a:rPr lang="en-US" sz="2200" dirty="0"/>
                        <a:t>*hire a HQ teacher for the last remaining licensed position - math</a:t>
                      </a:r>
                    </a:p>
                    <a:p>
                      <a:pPr lvl="0" algn="l">
                        <a:buNone/>
                      </a:pPr>
                      <a:endParaRPr lang="en-US" sz="2200" dirty="0"/>
                    </a:p>
                    <a:p>
                      <a:pPr lvl="0" algn="l">
                        <a:buNone/>
                      </a:pPr>
                      <a:r>
                        <a:rPr lang="en-US" sz="2200" dirty="0"/>
                        <a:t>*reduce teacher turnover rate </a:t>
                      </a:r>
                    </a:p>
                    <a:p>
                      <a:pPr lvl="0" algn="l">
                        <a:buNone/>
                      </a:pPr>
                      <a:endParaRPr lang="en-US" sz="2200" dirty="0"/>
                    </a:p>
                    <a:p>
                      <a:pPr lvl="0" algn="l">
                        <a:buNone/>
                      </a:pPr>
                      <a:r>
                        <a:rPr lang="en-US" sz="2200" dirty="0"/>
                        <a:t>*support teachers and provide high quality professional development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473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6687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D8504-B3AC-413A-89B9-F36A2F04D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Engagement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D3834B4-1BF3-466A-9A1C-408988C066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1361271"/>
              </p:ext>
            </p:extLst>
          </p:nvPr>
        </p:nvGraphicFramePr>
        <p:xfrm>
          <a:off x="718457" y="1857828"/>
          <a:ext cx="10931841" cy="386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947">
                  <a:extLst>
                    <a:ext uri="{9D8B030D-6E8A-4147-A177-3AD203B41FA5}">
                      <a16:colId xmlns:a16="http://schemas.microsoft.com/office/drawing/2014/main" val="1617153585"/>
                    </a:ext>
                  </a:extLst>
                </a:gridCol>
                <a:gridCol w="3643947">
                  <a:extLst>
                    <a:ext uri="{9D8B030D-6E8A-4147-A177-3AD203B41FA5}">
                      <a16:colId xmlns:a16="http://schemas.microsoft.com/office/drawing/2014/main" val="1753635464"/>
                    </a:ext>
                  </a:extLst>
                </a:gridCol>
                <a:gridCol w="3643947">
                  <a:extLst>
                    <a:ext uri="{9D8B030D-6E8A-4147-A177-3AD203B41FA5}">
                      <a16:colId xmlns:a16="http://schemas.microsoft.com/office/drawing/2014/main" val="2561306761"/>
                    </a:ext>
                  </a:extLst>
                </a:gridCol>
              </a:tblGrid>
              <a:tr h="386080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PROGRESS</a:t>
                      </a:r>
                    </a:p>
                    <a:p>
                      <a:pPr lvl="0" algn="ctr">
                        <a:buNone/>
                      </a:pPr>
                      <a:endParaRPr lang="en-US" sz="2200" dirty="0"/>
                    </a:p>
                    <a:p>
                      <a:pPr lvl="0" algn="l">
                        <a:buNone/>
                      </a:pPr>
                      <a:r>
                        <a:rPr lang="en-US" sz="2200" b="0" dirty="0"/>
                        <a:t>*SPP meeting via Zoom with parents attending</a:t>
                      </a:r>
                    </a:p>
                    <a:p>
                      <a:pPr lvl="0" algn="l">
                        <a:buNone/>
                      </a:pPr>
                      <a:endParaRPr lang="en-US" sz="2200" b="0" dirty="0"/>
                    </a:p>
                    <a:p>
                      <a:pPr lvl="0" algn="l">
                        <a:buNone/>
                      </a:pPr>
                      <a:r>
                        <a:rPr lang="en-US" sz="2200" b="0" dirty="0"/>
                        <a:t>*Facebook and Twitter sites </a:t>
                      </a:r>
                    </a:p>
                    <a:p>
                      <a:pPr lvl="0" algn="l">
                        <a:buNone/>
                      </a:pPr>
                      <a:endParaRPr lang="en-US" sz="2200" b="0" dirty="0"/>
                    </a:p>
                    <a:p>
                      <a:pPr lvl="0" algn="l">
                        <a:buNone/>
                      </a:pPr>
                      <a:r>
                        <a:rPr lang="en-US" sz="2200" b="0" dirty="0"/>
                        <a:t>*ongoing tech support for families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BARRIERS</a:t>
                      </a:r>
                    </a:p>
                    <a:p>
                      <a:pPr lvl="0" algn="ctr">
                        <a:buNone/>
                      </a:pPr>
                      <a:endParaRPr lang="en-US" sz="2200" dirty="0"/>
                    </a:p>
                    <a:p>
                      <a:pPr lvl="0" algn="l">
                        <a:buNone/>
                      </a:pPr>
                      <a:r>
                        <a:rPr lang="en-US" sz="2200" dirty="0"/>
                        <a:t>* COVID</a:t>
                      </a:r>
                    </a:p>
                    <a:p>
                      <a:pPr lvl="0" algn="l">
                        <a:buNone/>
                      </a:pPr>
                      <a:endParaRPr lang="en-US" sz="2200" dirty="0"/>
                    </a:p>
                    <a:p>
                      <a:pPr lvl="0" algn="l">
                        <a:buNone/>
                      </a:pPr>
                      <a:r>
                        <a:rPr lang="en-US" sz="2200" dirty="0"/>
                        <a:t>*Attendance low due to ZOOM and distance engagement</a:t>
                      </a:r>
                    </a:p>
                    <a:p>
                      <a:pPr lvl="0" algn="l">
                        <a:buNone/>
                      </a:pP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NEXT STEPS</a:t>
                      </a:r>
                    </a:p>
                    <a:p>
                      <a:pPr lvl="0" algn="ctr">
                        <a:buNone/>
                      </a:pPr>
                      <a:endParaRPr lang="en-US" sz="2200" dirty="0"/>
                    </a:p>
                    <a:p>
                      <a:pPr lvl="0" algn="l">
                        <a:buNone/>
                      </a:pPr>
                      <a:r>
                        <a:rPr lang="en-US" sz="2200" dirty="0"/>
                        <a:t>*</a:t>
                      </a:r>
                      <a:r>
                        <a:rPr lang="en-US" sz="2200" b="1" i="0" u="none" strike="noStrike" noProof="0" dirty="0">
                          <a:latin typeface="Avenir Next LT Pro"/>
                        </a:rPr>
                        <a:t>5 parent engagement activities planned for November thru May</a:t>
                      </a:r>
                    </a:p>
                    <a:p>
                      <a:pPr lvl="0" algn="l">
                        <a:buNone/>
                      </a:pP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466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750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82860-F57A-4210-8F91-BFA6662AF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486" y="619200"/>
            <a:ext cx="10721065" cy="1041900"/>
          </a:xfrm>
        </p:spPr>
        <p:txBody>
          <a:bodyPr>
            <a:normAutofit/>
          </a:bodyPr>
          <a:lstStyle/>
          <a:p>
            <a:r>
              <a:rPr lang="en-US" sz="4000" dirty="0"/>
              <a:t>Curriculum, Instruction &amp; Assessment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65215B2-F67E-44B2-B5FF-E575326F9D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2552547"/>
              </p:ext>
            </p:extLst>
          </p:nvPr>
        </p:nvGraphicFramePr>
        <p:xfrm>
          <a:off x="631371" y="1248228"/>
          <a:ext cx="10722637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2952">
                  <a:extLst>
                    <a:ext uri="{9D8B030D-6E8A-4147-A177-3AD203B41FA5}">
                      <a16:colId xmlns:a16="http://schemas.microsoft.com/office/drawing/2014/main" val="4149684500"/>
                    </a:ext>
                  </a:extLst>
                </a:gridCol>
                <a:gridCol w="3752418">
                  <a:extLst>
                    <a:ext uri="{9D8B030D-6E8A-4147-A177-3AD203B41FA5}">
                      <a16:colId xmlns:a16="http://schemas.microsoft.com/office/drawing/2014/main" val="2035202627"/>
                    </a:ext>
                  </a:extLst>
                </a:gridCol>
                <a:gridCol w="3547267">
                  <a:extLst>
                    <a:ext uri="{9D8B030D-6E8A-4147-A177-3AD203B41FA5}">
                      <a16:colId xmlns:a16="http://schemas.microsoft.com/office/drawing/2014/main" val="1479220222"/>
                    </a:ext>
                  </a:extLst>
                </a:gridCol>
              </a:tblGrid>
              <a:tr h="515257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PROGRESS</a:t>
                      </a:r>
                    </a:p>
                    <a:p>
                      <a:pPr lvl="0" algn="ctr">
                        <a:buNone/>
                      </a:pPr>
                      <a:endParaRPr lang="en-US" sz="2200" dirty="0"/>
                    </a:p>
                    <a:p>
                      <a:pPr lvl="0" algn="l">
                        <a:buNone/>
                      </a:pPr>
                      <a:r>
                        <a:rPr lang="en-US" sz="2200" dirty="0"/>
                        <a:t>*Teachers are starting to "stream" live instruction during class time to distance learners</a:t>
                      </a:r>
                      <a:endParaRPr lang="en-US"/>
                    </a:p>
                    <a:p>
                      <a:pPr lvl="0" algn="l">
                        <a:buNone/>
                      </a:pPr>
                      <a:endParaRPr lang="en-US" sz="2200" dirty="0"/>
                    </a:p>
                    <a:p>
                      <a:pPr lvl="0" algn="l">
                        <a:buNone/>
                      </a:pPr>
                      <a:r>
                        <a:rPr lang="en-US" sz="2200" dirty="0"/>
                        <a:t>*change to 7 period day rather than block while on hybrid schedule to ensure students have Math, ELA every day they are in building </a:t>
                      </a:r>
                    </a:p>
                    <a:p>
                      <a:pPr lvl="0" algn="l">
                        <a:buNone/>
                      </a:pP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BARRIERS</a:t>
                      </a:r>
                    </a:p>
                    <a:p>
                      <a:pPr lvl="0" algn="ctr">
                        <a:buNone/>
                      </a:pPr>
                      <a:endParaRPr lang="en-US" sz="2200" dirty="0"/>
                    </a:p>
                    <a:p>
                      <a:pPr lvl="0" algn="l">
                        <a:buNone/>
                      </a:pPr>
                      <a:r>
                        <a:rPr lang="en-US" sz="2200" dirty="0"/>
                        <a:t>*high Chronic Absenteeism</a:t>
                      </a:r>
                    </a:p>
                    <a:p>
                      <a:pPr lvl="0" algn="l">
                        <a:buNone/>
                      </a:pPr>
                      <a:endParaRPr lang="en-US" sz="2200" dirty="0"/>
                    </a:p>
                    <a:p>
                      <a:pPr lvl="0" algn="l">
                        <a:buNone/>
                      </a:pPr>
                      <a:r>
                        <a:rPr lang="en-US" sz="2200" dirty="0"/>
                        <a:t>*high failure rate due to absenteeism and distance learning difficulties</a:t>
                      </a:r>
                    </a:p>
                    <a:p>
                      <a:pPr lvl="0" algn="l">
                        <a:buNone/>
                      </a:pPr>
                      <a:endParaRPr lang="en-US" sz="2200" dirty="0"/>
                    </a:p>
                    <a:p>
                      <a:pPr lvl="0" algn="l">
                        <a:buNone/>
                      </a:pPr>
                      <a:r>
                        <a:rPr lang="en-US" sz="2200" dirty="0"/>
                        <a:t>*long term substitute in Math 8 due to a lack of qualified candidates 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NEXT STEPS</a:t>
                      </a:r>
                    </a:p>
                    <a:p>
                      <a:pPr lvl="0" algn="ctr">
                        <a:buNone/>
                      </a:pPr>
                      <a:endParaRPr lang="en-US" sz="2200" dirty="0"/>
                    </a:p>
                    <a:p>
                      <a:pPr lvl="0" algn="l">
                        <a:buNone/>
                      </a:pPr>
                      <a:r>
                        <a:rPr lang="en-US" sz="2200" dirty="0"/>
                        <a:t>*14 staff members to IB professional development workshops</a:t>
                      </a:r>
                    </a:p>
                    <a:p>
                      <a:pPr lvl="0" algn="l">
                        <a:buNone/>
                      </a:pPr>
                      <a:endParaRPr lang="en-US" sz="2200" dirty="0"/>
                    </a:p>
                    <a:p>
                      <a:pPr lvl="0" algn="l">
                        <a:buNone/>
                      </a:pPr>
                      <a:r>
                        <a:rPr lang="en-US" sz="2200" dirty="0"/>
                        <a:t>*2-hour PD session on Language Objectives</a:t>
                      </a:r>
                    </a:p>
                    <a:p>
                      <a:pPr lvl="0" algn="l">
                        <a:buNone/>
                      </a:pPr>
                      <a:endParaRPr lang="en-US" sz="2200" dirty="0"/>
                    </a:p>
                    <a:p>
                      <a:pPr lvl="0" algn="l">
                        <a:buNone/>
                      </a:pPr>
                      <a:r>
                        <a:rPr lang="en-US" sz="2200" dirty="0"/>
                        <a:t>*2-hour PD session on </a:t>
                      </a:r>
                      <a:r>
                        <a:rPr lang="en-US" sz="2200" dirty="0" err="1"/>
                        <a:t>ELLevation</a:t>
                      </a:r>
                      <a:r>
                        <a:rPr lang="en-US" sz="2200" dirty="0"/>
                        <a:t> data/strategies software</a:t>
                      </a:r>
                    </a:p>
                    <a:p>
                      <a:pPr lvl="0" algn="l">
                        <a:buNone/>
                      </a:pPr>
                      <a:endParaRPr lang="en-US" sz="2200" dirty="0"/>
                    </a:p>
                    <a:p>
                      <a:pPr lvl="0" algn="l">
                        <a:buNone/>
                      </a:pPr>
                      <a:r>
                        <a:rPr lang="en-US" sz="2200" dirty="0"/>
                        <a:t>*focus on rigor, IB, SWRL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4741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430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0A3BE-F8C0-4173-9443-382D889DC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Curriculum, Instruction &amp; Assessment #2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88DB64A-E868-4D95-A3A8-C73D0C0E9E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1624389"/>
              </p:ext>
            </p:extLst>
          </p:nvPr>
        </p:nvGraphicFramePr>
        <p:xfrm>
          <a:off x="719666" y="1245809"/>
          <a:ext cx="10728323" cy="5273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9142">
                  <a:extLst>
                    <a:ext uri="{9D8B030D-6E8A-4147-A177-3AD203B41FA5}">
                      <a16:colId xmlns:a16="http://schemas.microsoft.com/office/drawing/2014/main" val="2622653475"/>
                    </a:ext>
                  </a:extLst>
                </a:gridCol>
                <a:gridCol w="4213073">
                  <a:extLst>
                    <a:ext uri="{9D8B030D-6E8A-4147-A177-3AD203B41FA5}">
                      <a16:colId xmlns:a16="http://schemas.microsoft.com/office/drawing/2014/main" val="178101789"/>
                    </a:ext>
                  </a:extLst>
                </a:gridCol>
                <a:gridCol w="3576108">
                  <a:extLst>
                    <a:ext uri="{9D8B030D-6E8A-4147-A177-3AD203B41FA5}">
                      <a16:colId xmlns:a16="http://schemas.microsoft.com/office/drawing/2014/main" val="1427665294"/>
                    </a:ext>
                  </a:extLst>
                </a:gridCol>
              </a:tblGrid>
              <a:tr h="5273523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PROGRESS</a:t>
                      </a:r>
                    </a:p>
                    <a:p>
                      <a:pPr lvl="0" algn="ctr">
                        <a:buNone/>
                      </a:pPr>
                      <a:endParaRPr lang="en-US" sz="2200" dirty="0"/>
                    </a:p>
                    <a:p>
                      <a:pPr lvl="0" algn="l">
                        <a:buNone/>
                      </a:pPr>
                      <a:r>
                        <a:rPr lang="en-US" sz="2200" dirty="0"/>
                        <a:t>*teachers starting to live stream instruction which benefits distance learners</a:t>
                      </a:r>
                    </a:p>
                    <a:p>
                      <a:pPr lvl="0" algn="l">
                        <a:buNone/>
                      </a:pPr>
                      <a:endParaRPr lang="en-US" sz="2200" dirty="0"/>
                    </a:p>
                    <a:p>
                      <a:pPr lvl="0" algn="l">
                        <a:buNone/>
                      </a:pPr>
                      <a:r>
                        <a:rPr lang="en-US" sz="2200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BARRIERS</a:t>
                      </a:r>
                    </a:p>
                    <a:p>
                      <a:pPr lvl="0" algn="ctr">
                        <a:buNone/>
                      </a:pPr>
                      <a:endParaRPr lang="en-US" sz="2200" dirty="0"/>
                    </a:p>
                    <a:p>
                      <a:pPr lvl="0" algn="l">
                        <a:buNone/>
                      </a:pPr>
                      <a:r>
                        <a:rPr lang="en-US" sz="2200" dirty="0"/>
                        <a:t>*</a:t>
                      </a:r>
                      <a:r>
                        <a:rPr lang="en-US" sz="2200" b="1" i="0" u="none" strike="noStrike" noProof="0" dirty="0">
                          <a:latin typeface="Avenir Next LT Pro"/>
                        </a:rPr>
                        <a:t>*COVID and related chronic attendance problems</a:t>
                      </a:r>
                    </a:p>
                    <a:p>
                      <a:pPr lvl="0" algn="l">
                        <a:buNone/>
                      </a:pPr>
                      <a:endParaRPr lang="en-US" sz="2200" dirty="0"/>
                    </a:p>
                    <a:p>
                      <a:pPr lvl="0" algn="l">
                        <a:buNone/>
                      </a:pPr>
                      <a:r>
                        <a:rPr lang="en-US" sz="2200" dirty="0"/>
                        <a:t>*Co-teaching strategies training is needed</a:t>
                      </a:r>
                    </a:p>
                    <a:p>
                      <a:pPr lvl="0" algn="l">
                        <a:buNone/>
                      </a:pPr>
                      <a:endParaRPr lang="en-US" sz="2200" dirty="0"/>
                    </a:p>
                    <a:p>
                      <a:pPr lvl="0" algn="l">
                        <a:buNone/>
                      </a:pPr>
                      <a:r>
                        <a:rPr lang="en-US" sz="2200" dirty="0"/>
                        <a:t>*Language Objective training is needed</a:t>
                      </a:r>
                    </a:p>
                    <a:p>
                      <a:pPr lvl="0" algn="l">
                        <a:buNone/>
                      </a:pPr>
                      <a:endParaRPr lang="en-US" sz="2200" dirty="0"/>
                    </a:p>
                    <a:p>
                      <a:pPr lvl="0" algn="l">
                        <a:buNone/>
                      </a:pPr>
                      <a:r>
                        <a:rPr lang="en-US" sz="2200" dirty="0"/>
                        <a:t>*Staffing</a:t>
                      </a:r>
                    </a:p>
                    <a:p>
                      <a:pPr lvl="0" algn="l">
                        <a:buNone/>
                      </a:pPr>
                      <a:endParaRPr lang="en-US" sz="2200" dirty="0"/>
                    </a:p>
                    <a:p>
                      <a:pPr lvl="0" algn="l">
                        <a:buNone/>
                      </a:pPr>
                      <a:r>
                        <a:rPr lang="en-US" sz="2200" dirty="0"/>
                        <a:t>*Smoke days, COVID, distance learning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NEXT STEPS</a:t>
                      </a:r>
                    </a:p>
                    <a:p>
                      <a:pPr lvl="0" algn="ctr">
                        <a:buNone/>
                      </a:pPr>
                      <a:endParaRPr lang="en-US" sz="2200" dirty="0"/>
                    </a:p>
                    <a:p>
                      <a:pPr lvl="0" algn="l">
                        <a:buNone/>
                      </a:pPr>
                      <a:r>
                        <a:rPr lang="en-US" sz="2200" dirty="0"/>
                        <a:t>*Training needed on co-teaching strategies </a:t>
                      </a:r>
                    </a:p>
                    <a:p>
                      <a:pPr lvl="0" algn="l">
                        <a:buNone/>
                      </a:pPr>
                      <a:endParaRPr lang="en-US" sz="2200" dirty="0"/>
                    </a:p>
                    <a:p>
                      <a:pPr lvl="0" algn="l">
                        <a:buNone/>
                      </a:pPr>
                      <a:r>
                        <a:rPr lang="en-US" sz="2200" dirty="0"/>
                        <a:t>*Training for all teachers needed using language objectives</a:t>
                      </a:r>
                    </a:p>
                    <a:p>
                      <a:pPr lvl="0" algn="l">
                        <a:buNone/>
                      </a:pPr>
                      <a:endParaRPr lang="en-US" sz="2200" dirty="0"/>
                    </a:p>
                    <a:p>
                      <a:pPr lvl="0" algn="l">
                        <a:buNone/>
                      </a:pPr>
                      <a:r>
                        <a:rPr lang="en-US" sz="2200" dirty="0"/>
                        <a:t>*Focus on improving opportunities for multiple students to SWRL Speak, Write, Read &amp; Listen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5671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5355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51ED8-E2EA-4D51-904A-05814EF84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Curriculum, Instruction, Assessment #3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000D540-DCF6-491C-926D-10A811AB3D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0271387"/>
              </p:ext>
            </p:extLst>
          </p:nvPr>
        </p:nvGraphicFramePr>
        <p:xfrm>
          <a:off x="718457" y="1857828"/>
          <a:ext cx="10728324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6108">
                  <a:extLst>
                    <a:ext uri="{9D8B030D-6E8A-4147-A177-3AD203B41FA5}">
                      <a16:colId xmlns:a16="http://schemas.microsoft.com/office/drawing/2014/main" val="4199566297"/>
                    </a:ext>
                  </a:extLst>
                </a:gridCol>
                <a:gridCol w="3309257">
                  <a:extLst>
                    <a:ext uri="{9D8B030D-6E8A-4147-A177-3AD203B41FA5}">
                      <a16:colId xmlns:a16="http://schemas.microsoft.com/office/drawing/2014/main" val="1956360767"/>
                    </a:ext>
                  </a:extLst>
                </a:gridCol>
                <a:gridCol w="3842959">
                  <a:extLst>
                    <a:ext uri="{9D8B030D-6E8A-4147-A177-3AD203B41FA5}">
                      <a16:colId xmlns:a16="http://schemas.microsoft.com/office/drawing/2014/main" val="850934680"/>
                    </a:ext>
                  </a:extLst>
                </a:gridCol>
              </a:tblGrid>
              <a:tr h="426720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PROGRESS</a:t>
                      </a:r>
                    </a:p>
                    <a:p>
                      <a:pPr lvl="0" algn="ctr">
                        <a:buNone/>
                      </a:pPr>
                      <a:endParaRPr lang="en-US" sz="2200" dirty="0"/>
                    </a:p>
                    <a:p>
                      <a:pPr lvl="0" algn="l">
                        <a:buNone/>
                      </a:pPr>
                      <a:r>
                        <a:rPr lang="en-US" sz="2200" dirty="0"/>
                        <a:t>*5 Shadowing events planned to shadow EL students to monitor opportunities for participation in SWRL</a:t>
                      </a:r>
                    </a:p>
                    <a:p>
                      <a:pPr lvl="0" algn="l">
                        <a:buNone/>
                      </a:pPr>
                      <a:endParaRPr lang="en-US" sz="2200" dirty="0"/>
                    </a:p>
                    <a:p>
                      <a:pPr lvl="0" algn="l">
                        <a:buNone/>
                      </a:pPr>
                      <a:r>
                        <a:rPr lang="en-US" sz="2200" dirty="0"/>
                        <a:t>*6 planned Instructional Rounds to include teachers, administration, and EL district staff</a:t>
                      </a:r>
                    </a:p>
                    <a:p>
                      <a:pPr lvl="0" algn="l">
                        <a:buNone/>
                      </a:pP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BARRIERS</a:t>
                      </a:r>
                    </a:p>
                    <a:p>
                      <a:pPr lvl="0" algn="ctr">
                        <a:buNone/>
                      </a:pPr>
                      <a:endParaRPr lang="en-US" sz="2200" dirty="0"/>
                    </a:p>
                    <a:p>
                      <a:pPr lvl="0" algn="l">
                        <a:buNone/>
                      </a:pPr>
                      <a:r>
                        <a:rPr lang="en-US" sz="2200" dirty="0"/>
                        <a:t>*lack of subs although funding is available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NEXT STEPS</a:t>
                      </a:r>
                    </a:p>
                    <a:p>
                      <a:pPr lvl="0" algn="ctr">
                        <a:buNone/>
                      </a:pPr>
                      <a:endParaRPr lang="en-US" sz="2200" dirty="0"/>
                    </a:p>
                    <a:p>
                      <a:pPr lvl="0" algn="l">
                        <a:buNone/>
                      </a:pPr>
                      <a:r>
                        <a:rPr lang="en-US" sz="2200" dirty="0"/>
                        <a:t>*Conduct planned Shadowing events</a:t>
                      </a:r>
                    </a:p>
                    <a:p>
                      <a:pPr lvl="0" algn="l">
                        <a:buNone/>
                      </a:pPr>
                      <a:endParaRPr lang="en-US" sz="2200" dirty="0"/>
                    </a:p>
                    <a:p>
                      <a:pPr lvl="0" algn="l">
                        <a:buNone/>
                      </a:pPr>
                      <a:r>
                        <a:rPr lang="en-US" sz="2200" dirty="0"/>
                        <a:t>*Conduct planned Snapshot/Walkthrough classroom visits</a:t>
                      </a:r>
                    </a:p>
                    <a:p>
                      <a:pPr lvl="0" algn="l">
                        <a:buNone/>
                      </a:pPr>
                      <a:endParaRPr lang="en-US" sz="2200" dirty="0"/>
                    </a:p>
                    <a:p>
                      <a:pPr lvl="0" algn="l">
                        <a:buNone/>
                      </a:pPr>
                      <a:r>
                        <a:rPr lang="en-US" sz="2200" dirty="0"/>
                        <a:t>*Conduct PD/reflection/PLC to analyze Shadowing &amp; Walkthrough 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089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8270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5238D-CA57-474C-832A-CBDF051C4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4C893-70B4-4689-B127-5E030CFC7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798505"/>
      </p:ext>
    </p:extLst>
  </p:cSld>
  <p:clrMapOvr>
    <a:masterClrMapping/>
  </p:clrMapOvr>
</p:sld>
</file>

<file path=ppt/theme/theme1.xml><?xml version="1.0" encoding="utf-8"?>
<a:theme xmlns:a="http://schemas.openxmlformats.org/drawingml/2006/main" name="BlobVTI">
  <a:themeElements>
    <a:clrScheme name="AnalogousFromDarkSeedLeftStep">
      <a:dk1>
        <a:srgbClr val="000000"/>
      </a:dk1>
      <a:lt1>
        <a:srgbClr val="FFFFFF"/>
      </a:lt1>
      <a:dk2>
        <a:srgbClr val="242C41"/>
      </a:dk2>
      <a:lt2>
        <a:srgbClr val="E2E8E2"/>
      </a:lt2>
      <a:accent1>
        <a:srgbClr val="C04DC3"/>
      </a:accent1>
      <a:accent2>
        <a:srgbClr val="7D3BB1"/>
      </a:accent2>
      <a:accent3>
        <a:srgbClr val="5D4DC3"/>
      </a:accent3>
      <a:accent4>
        <a:srgbClr val="3B5CB1"/>
      </a:accent4>
      <a:accent5>
        <a:srgbClr val="4D9FC3"/>
      </a:accent5>
      <a:accent6>
        <a:srgbClr val="3BB1A4"/>
      </a:accent6>
      <a:hlink>
        <a:srgbClr val="3F82BF"/>
      </a:hlink>
      <a:folHlink>
        <a:srgbClr val="7F7F7F"/>
      </a:folHlink>
    </a:clrScheme>
    <a:fontScheme name="Blob">
      <a:majorFont>
        <a:latin typeface="Rockwell Nova Light"/>
        <a:ea typeface=""/>
        <a:cs typeface=""/>
      </a:majorFont>
      <a:minorFont>
        <a:latin typeface="Avenir Next LT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bVTI" id="{06D3AACF-B619-4265-899F-5E2FB3A445D5}" vid="{F5918863-BA1A-4735-81A8-3E7BFBDA84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BlobVTI</vt:lpstr>
      <vt:lpstr>Vaughn MS &amp; IB MYP</vt:lpstr>
      <vt:lpstr>Professional Development</vt:lpstr>
      <vt:lpstr>COVID updates</vt:lpstr>
      <vt:lpstr>Staffing</vt:lpstr>
      <vt:lpstr>Family Engagement</vt:lpstr>
      <vt:lpstr>Curriculum, Instruction &amp; Assessment</vt:lpstr>
      <vt:lpstr>Curriculum, Instruction &amp; Assessment #2</vt:lpstr>
      <vt:lpstr>Curriculum, Instruction, Assessment #3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595</cp:revision>
  <dcterms:created xsi:type="dcterms:W3CDTF">2020-10-26T02:37:58Z</dcterms:created>
  <dcterms:modified xsi:type="dcterms:W3CDTF">2020-10-29T22:08:19Z</dcterms:modified>
</cp:coreProperties>
</file>