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revisionInfo.xml" ContentType="application/vnd.ms-powerpoint.revisioninfo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724" r:id="rId1"/>
  </p:sldMasterIdLst>
  <p:sldIdLst>
    <p:sldId id="256" r:id="rId2"/>
    <p:sldId id="261" r:id="rId3"/>
    <p:sldId id="262" r:id="rId4"/>
    <p:sldId id="257" r:id="rId5"/>
    <p:sldId id="259" r:id="rId6"/>
    <p:sldId id="260" r:id="rId7"/>
    <p:sldId id="263" r:id="rId8"/>
    <p:sldId id="265" r:id="rId9"/>
    <p:sldId id="264" r:id="rId10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/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revisionInfo.xml><?xml version="1.0" encoding="utf-8"?>
<p1510:revInfo xmlns:a="http://schemas.openxmlformats.org/drawingml/2006/main" xmlns:r="http://schemas.openxmlformats.org/officeDocument/2006/relationships" xmlns:p1510="http://schemas.microsoft.com/office/powerpoint/2015/10/main">
  <p1510:revLst>
    <p1510:client id="{775B3CFC-4473-4CBD-881F-B21D7F66B3F7}" v="5697" dt="2020-10-26T03:52:43.119"/>
    <p1510:client id="{873883A5-0C54-12EC-F01B-ED4FA3BBE563}" v="363" dt="2020-10-29T22:07:22.031"/>
    <p1510:client id="{CD7F0BBD-82F0-68E3-31CA-67F915C4F077}" v="1107" dt="2020-10-28T02:56:39.090"/>
  </p1510:revLst>
</p1510:revInfo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9972" autoAdjust="0"/>
    <p:restoredTop sz="94660"/>
  </p:normalViewPr>
  <p:slideViewPr>
    <p:cSldViewPr snapToGrid="0">
      <p:cViewPr varScale="1">
        <p:scale>
          <a:sx n="86" d="100"/>
          <a:sy n="86" d="100"/>
        </p:scale>
        <p:origin x="96" y="88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&#65279;<?xml version="1.0" encoding="utf-8"?><Relationships xmlns="http://schemas.openxmlformats.org/package/2006/relationships"><Relationship Type="http://schemas.openxmlformats.org/officeDocument/2006/relationships/slide" Target="slides/slide7.xml" Id="rId8" /><Relationship Type="http://schemas.openxmlformats.org/officeDocument/2006/relationships/theme" Target="theme/theme1.xml" Id="rId13" /><Relationship Type="http://schemas.openxmlformats.org/officeDocument/2006/relationships/slide" Target="slides/slide2.xml" Id="rId3" /><Relationship Type="http://schemas.openxmlformats.org/officeDocument/2006/relationships/slide" Target="slides/slide6.xml" Id="rId7" /><Relationship Type="http://schemas.openxmlformats.org/officeDocument/2006/relationships/viewProps" Target="viewProps.xml" Id="rId12" /><Relationship Type="http://schemas.openxmlformats.org/officeDocument/2006/relationships/slide" Target="slides/slide1.xml" Id="rId2" /><Relationship Type="http://schemas.microsoft.com/office/2015/10/relationships/revisionInfo" Target="revisionInfo.xml" Id="rId16" /><Relationship Type="http://schemas.openxmlformats.org/officeDocument/2006/relationships/slideMaster" Target="slideMasters/slideMaster1.xml" Id="rId1" /><Relationship Type="http://schemas.openxmlformats.org/officeDocument/2006/relationships/slide" Target="slides/slide5.xml" Id="rId6" /><Relationship Type="http://schemas.openxmlformats.org/officeDocument/2006/relationships/presProps" Target="presProps.xml" Id="rId11" /><Relationship Type="http://schemas.openxmlformats.org/officeDocument/2006/relationships/slide" Target="slides/slide4.xml" Id="rId5" /><Relationship Type="http://schemas.openxmlformats.org/officeDocument/2006/relationships/slide" Target="slides/slide9.xml" Id="rId10" /><Relationship Type="http://schemas.openxmlformats.org/officeDocument/2006/relationships/slide" Target="slides/slide3.xml" Id="rId4" /><Relationship Type="http://schemas.openxmlformats.org/officeDocument/2006/relationships/slide" Target="slides/slide8.xml" Id="rId9" /><Relationship Type="http://schemas.openxmlformats.org/officeDocument/2006/relationships/tableStyles" Target="tableStyles.xml" Id="rId14" 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2640013" y="484479"/>
            <a:ext cx="6911974" cy="2954655"/>
          </a:xfrm>
        </p:spPr>
        <p:txBody>
          <a:bodyPr anchor="b">
            <a:normAutofit/>
          </a:bodyPr>
          <a:lstStyle>
            <a:lvl1pPr algn="ctr">
              <a:defRPr sz="5600" spc="-100" baseline="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2640013" y="3799133"/>
            <a:ext cx="6911974" cy="1969841"/>
          </a:xfrm>
        </p:spPr>
        <p:txBody>
          <a:bodyPr>
            <a:normAutofit/>
          </a:bodyPr>
          <a:lstStyle>
            <a:lvl1pPr marL="0" indent="0" algn="ctr">
              <a:buNone/>
              <a:defRPr sz="2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395C5C9-164C-46B3-A87E-7660D39D3106}" type="datetime2">
              <a:rPr lang="en-US" smtClean="0"/>
              <a:t>Thursday, October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68026302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20000" y="2636838"/>
            <a:ext cx="10728325" cy="3132137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5B75179A-1E2B-41AB-B400-4F1B4022FAEE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9436734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10140486" y="720000"/>
            <a:ext cx="1477328" cy="5048975"/>
          </a:xfrm>
        </p:spPr>
        <p:txBody>
          <a:bodyPr vert="eaVert">
            <a:normAutofit/>
          </a:bodyPr>
          <a:lstStyle>
            <a:lvl1pPr>
              <a:defRPr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731838" y="720000"/>
            <a:ext cx="8929614" cy="5048975"/>
          </a:xfrm>
        </p:spPr>
        <p:txBody>
          <a:bodyPr vert="eaVert"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5681D0F-6595-4F14-8EF3-954CD87C797B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6087114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720000" y="2541600"/>
            <a:ext cx="10728325" cy="32273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4DDCFF8A-AAF8-4A12-8A91-9CA0EAF6CBB9}" type="datetime2">
              <a:rPr lang="en-US" smtClean="0"/>
              <a:t>Thursday, October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26598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6" cy="2879724"/>
          </a:xfrm>
        </p:spPr>
        <p:txBody>
          <a:bodyPr anchor="b">
            <a:normAutofit/>
          </a:bodyPr>
          <a:lstStyle>
            <a:lvl1pPr>
              <a:defRPr sz="56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19910" y="3858924"/>
            <a:ext cx="10728326" cy="1919076"/>
          </a:xfrm>
        </p:spPr>
        <p:txBody>
          <a:bodyPr>
            <a:normAutofit/>
          </a:bodyPr>
          <a:lstStyle>
            <a:lvl1pPr marL="0" indent="0">
              <a:buNone/>
              <a:defRPr sz="2800">
                <a:solidFill>
                  <a:schemeClr val="tx1">
                    <a:tint val="75000"/>
                    <a:alpha val="60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ABCC25C3-021A-4B0B-8F70-0C181FE1CF45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pPr algn="l"/>
            <a:r>
              <a:rPr lang="en-US" dirty="0"/>
              <a:t>Sample Footer Text</a:t>
            </a:r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34296021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7200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458400" y="2541600"/>
            <a:ext cx="5003801" cy="3234576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0C23D88D-8CEC-4ED9-A53B-5596187D9A16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9826693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5" cy="673005"/>
          </a:xfrm>
        </p:spPr>
        <p:txBody>
          <a:bodyPr>
            <a:normAutofit/>
          </a:bodyPr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1840698"/>
            <a:ext cx="5015638" cy="565796"/>
          </a:xfrm>
        </p:spPr>
        <p:txBody>
          <a:bodyPr wrap="square"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720000" y="2541600"/>
            <a:ext cx="5003801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458400" y="1840698"/>
            <a:ext cx="5015638" cy="565796"/>
          </a:xfrm>
        </p:spPr>
        <p:txBody>
          <a:bodyPr anchor="b">
            <a:normAutofit/>
          </a:bodyPr>
          <a:lstStyle>
            <a:lvl1pPr marL="0" indent="0">
              <a:lnSpc>
                <a:spcPct val="120000"/>
              </a:lnSpc>
              <a:buNone/>
              <a:defRPr sz="1600" b="0" cap="all" spc="200" baseline="0">
                <a:solidFill>
                  <a:schemeClr val="tx1"/>
                </a:solidFill>
                <a:latin typeface="+mn-lt"/>
              </a:defRPr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458400" y="2541600"/>
            <a:ext cx="5003800" cy="3234575"/>
          </a:xfrm>
        </p:spPr>
        <p:txBody>
          <a:bodyPr/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D2CCD382-DFDA-4722-A27A-59C21AD112F2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4757485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22F2A30D-1C09-413F-AAB1-38F366000715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991577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6DB82B9C-D65E-4F64-95C3-B10F3B00F0D9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70296428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107463" cy="1477328"/>
          </a:xfrm>
        </p:spPr>
        <p:txBody>
          <a:bodyPr anchor="t" anchorCtr="0">
            <a:normAutofit/>
          </a:bodyPr>
          <a:lstStyle>
            <a:lvl1pPr>
              <a:lnSpc>
                <a:spcPct val="100000"/>
              </a:lnSpc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4548188" y="584662"/>
            <a:ext cx="6911974" cy="5184313"/>
          </a:xfrm>
        </p:spPr>
        <p:txBody>
          <a:bodyPr/>
          <a:lstStyle>
            <a:lvl1pPr marL="0" indent="0">
              <a:lnSpc>
                <a:spcPct val="100000"/>
              </a:lnSpc>
              <a:buNone/>
              <a:defRPr sz="4800"/>
            </a:lvl1pPr>
            <a:lvl2pPr marL="914400" indent="-457200">
              <a:buFont typeface="Arial" panose="020B0604020202020204" pitchFamily="34" charset="0"/>
              <a:buChar char="•"/>
              <a:defRPr sz="2000"/>
            </a:lvl2pPr>
            <a:lvl3pPr marL="1257300" indent="-342900">
              <a:buFont typeface="Arial" panose="020B0604020202020204" pitchFamily="34" charset="0"/>
              <a:buChar char="•"/>
              <a:defRPr sz="2000"/>
            </a:lvl3pPr>
            <a:lvl4pPr marL="1714500" indent="-342900">
              <a:buFont typeface="Arial" panose="020B0604020202020204" pitchFamily="34" charset="0"/>
              <a:buChar char="•"/>
              <a:defRPr sz="2000"/>
            </a:lvl4pPr>
            <a:lvl5pPr marL="2171700" indent="-342900">
              <a:buFont typeface="Arial" panose="020B0604020202020204" pitchFamily="34" charset="0"/>
              <a:buChar char="•"/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107463" cy="3231837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B7F5FDCC-6AAC-4A08-B9E0-3793AB5E64C3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2439524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3095626" cy="1476000"/>
          </a:xfrm>
        </p:spPr>
        <p:txBody>
          <a:bodyPr anchor="t" anchorCtr="0">
            <a:normAutofit/>
          </a:bodyPr>
          <a:lstStyle>
            <a:lvl1pPr>
              <a:defRPr sz="2800"/>
            </a:lvl1pPr>
          </a:lstStyle>
          <a:p>
            <a:r>
              <a:rPr lang="en-US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4548188" y="728664"/>
            <a:ext cx="6923812" cy="5040312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720000" y="2541600"/>
            <a:ext cx="3095625" cy="3232800"/>
          </a:xfrm>
        </p:spPr>
        <p:txBody>
          <a:bodyPr>
            <a:normAutofit/>
          </a:bodyPr>
          <a:lstStyle>
            <a:lvl1pPr marL="0" indent="0">
              <a:buNone/>
              <a:defRPr sz="20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/>
          <a:lstStyle/>
          <a:p>
            <a:fld id="{349FE94D-439C-40F1-900E-BC07940E3988}" type="datetime2">
              <a:rPr lang="en-US" smtClean="0"/>
              <a:t>Thursday, October 29, 2020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/>
          <a:lstStyle/>
          <a:p>
            <a:r>
              <a:rPr lang="en-US"/>
              <a:t>Sample Footer Text</a:t>
            </a:r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/>
          <a:lstStyle/>
          <a:p>
            <a:fld id="{1621B6DD-29C1-4FEA-923F-71EA1347694C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75165812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>
            <a:extLst>
              <a:ext uri="{FF2B5EF4-FFF2-40B4-BE49-F238E27FC236}">
                <a16:creationId xmlns:a16="http://schemas.microsoft.com/office/drawing/2014/main" id="{09646535-AEF6-4883-A4F9-EEC1F8B4319E}"/>
              </a:ext>
            </a:extLst>
          </p:cNvPr>
          <p:cNvSpPr/>
          <p:nvPr/>
        </p:nvSpPr>
        <p:spPr>
          <a:xfrm>
            <a:off x="0" y="0"/>
            <a:ext cx="12192000" cy="6858000"/>
          </a:xfrm>
          <a:prstGeom prst="rect">
            <a:avLst/>
          </a:prstGeom>
          <a:solidFill>
            <a:schemeClr val="bg2">
              <a:lumMod val="90000"/>
              <a:lumOff val="10000"/>
            </a:schemeClr>
          </a:solidFill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720000" y="619200"/>
            <a:ext cx="10728322" cy="1477328"/>
          </a:xfrm>
          <a:prstGeom prst="rect">
            <a:avLst/>
          </a:prstGeom>
        </p:spPr>
        <p:txBody>
          <a:bodyPr vert="horz" wrap="square" lIns="0" tIns="0" rIns="0" bIns="0" rtlCol="0" anchor="t" anchorCtr="0">
            <a:normAutofit/>
          </a:bodyPr>
          <a:lstStyle/>
          <a:p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0000" y="2541600"/>
            <a:ext cx="10728325" cy="3227375"/>
          </a:xfrm>
          <a:prstGeom prst="rect">
            <a:avLst/>
          </a:prstGeom>
        </p:spPr>
        <p:txBody>
          <a:bodyPr vert="horz" lIns="0" tIns="0" rIns="0" bIns="0" rtlCol="0">
            <a:normAutofit/>
          </a:bodyPr>
          <a:lstStyle/>
          <a:p>
            <a:pPr lvl="0"/>
            <a:r>
              <a:rPr lang="en-US"/>
              <a:t>Click to edit Master text styles</a:t>
            </a:r>
          </a:p>
          <a:p>
            <a:pPr lvl="1"/>
            <a:r>
              <a:rPr lang="en-US"/>
              <a:t>Second level</a:t>
            </a:r>
          </a:p>
          <a:p>
            <a:pPr lvl="2"/>
            <a:r>
              <a:rPr lang="en-US"/>
              <a:t>Third level</a:t>
            </a:r>
          </a:p>
          <a:p>
            <a:pPr lvl="3"/>
            <a:r>
              <a:rPr lang="en-US"/>
              <a:t>Fourth level</a:t>
            </a:r>
          </a:p>
          <a:p>
            <a:pPr lvl="4"/>
            <a:r>
              <a:rPr lang="en-US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731837" y="6138000"/>
            <a:ext cx="3095626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l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8DEA2CF1-0EB2-4673-802D-3371233E4A77}" type="datetime2">
              <a:rPr lang="en-US" smtClean="0"/>
              <a:t>Thursday, October 29, 2020</a:t>
            </a:fld>
            <a:endParaRPr lang="en-US" dirty="0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548188" y="6138000"/>
            <a:ext cx="5003800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ct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pPr algn="l"/>
            <a:r>
              <a:rPr lang="en-US"/>
              <a:t>Sample Footer Text</a:t>
            </a:r>
            <a:endParaRPr lang="en-US" dirty="0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10272713" y="6138000"/>
            <a:ext cx="1187449" cy="720000"/>
          </a:xfrm>
          <a:prstGeom prst="rect">
            <a:avLst/>
          </a:prstGeom>
        </p:spPr>
        <p:txBody>
          <a:bodyPr vert="horz" lIns="0" tIns="180000" rIns="0" bIns="180000" rtlCol="0" anchor="ctr"/>
          <a:lstStyle>
            <a:lvl1pPr algn="r">
              <a:lnSpc>
                <a:spcPct val="120000"/>
              </a:lnSpc>
              <a:defRPr sz="1200" spc="20" baseline="0">
                <a:solidFill>
                  <a:schemeClr val="tx1"/>
                </a:solidFill>
                <a:latin typeface="+mn-lt"/>
              </a:defRPr>
            </a:lvl1pPr>
          </a:lstStyle>
          <a:p>
            <a:fld id="{1621B6DD-29C1-4FEA-923F-71EA1347694C}" type="slidenum">
              <a:rPr lang="en-US" smtClean="0"/>
              <a:pPr/>
              <a:t>‹#›</a:t>
            </a:fld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2001136875"/>
      </p:ext>
    </p:extLst>
  </p:cSld>
  <p:clrMap bg1="dk1" tx1="lt1" bg2="dk2" tx2="lt2" accent1="accent1" accent2="accent2" accent3="accent3" accent4="accent4" accent5="accent5" accent6="accent6" hlink="hlink" folHlink="folHlink"/>
  <p:sldLayoutIdLst>
    <p:sldLayoutId id="2147483719" r:id="rId1"/>
    <p:sldLayoutId id="2147483720" r:id="rId2"/>
    <p:sldLayoutId id="2147483721" r:id="rId3"/>
    <p:sldLayoutId id="2147483722" r:id="rId4"/>
    <p:sldLayoutId id="2147483723" r:id="rId5"/>
    <p:sldLayoutId id="2147483717" r:id="rId6"/>
    <p:sldLayoutId id="2147483713" r:id="rId7"/>
    <p:sldLayoutId id="2147483714" r:id="rId8"/>
    <p:sldLayoutId id="2147483715" r:id="rId9"/>
    <p:sldLayoutId id="2147483716" r:id="rId10"/>
    <p:sldLayoutId id="2147483718" r:id="rId11"/>
  </p:sldLayoutIdLst>
  <p:hf sldNum="0" hdr="0" ftr="0" dt="0"/>
  <p:txStyles>
    <p:titleStyle>
      <a:lvl1pPr algn="l" defTabSz="914400" rtl="0" eaLnBrk="1" latinLnBrk="0" hangingPunct="1">
        <a:lnSpc>
          <a:spcPct val="100000"/>
        </a:lnSpc>
        <a:spcBef>
          <a:spcPct val="0"/>
        </a:spcBef>
        <a:buNone/>
        <a:defRPr sz="3200" kern="1200" cap="none" baseline="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120000"/>
        </a:lnSpc>
        <a:spcBef>
          <a:spcPts val="10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120000"/>
        </a:lnSpc>
        <a:spcBef>
          <a:spcPts val="500"/>
        </a:spcBef>
        <a:buClr>
          <a:schemeClr val="accent4"/>
        </a:buClr>
        <a:buFont typeface="The Hand Extrablack" panose="03070A02030502020204" pitchFamily="66" charset="0"/>
        <a:buChar char="•"/>
        <a:defRPr sz="2000" kern="1200" spc="20" baseline="0">
          <a:solidFill>
            <a:schemeClr val="tx1">
              <a:alpha val="58000"/>
            </a:schemeClr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 useBgFill="1">
        <p:nvSpPr>
          <p:cNvPr id="9" name="Rectangle 8">
            <a:extLst>
              <a:ext uri="{FF2B5EF4-FFF2-40B4-BE49-F238E27FC236}">
                <a16:creationId xmlns:a16="http://schemas.microsoft.com/office/drawing/2014/main" id="{11F4D251-B7D8-402D-950A-F9D15396E94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>
          <a:xfrm>
            <a:off x="0" y="0"/>
            <a:ext cx="12192000" cy="6858000"/>
          </a:xfrm>
          <a:prstGeom prst="rect">
            <a:avLst/>
          </a:prstGeom>
          <a:ln w="12700" cap="flat" cmpd="sng" algn="ctr">
            <a:noFill/>
            <a:prstDash val="solid"/>
            <a:miter lim="800000"/>
          </a:ln>
          <a:effectLst/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480000" y="728663"/>
            <a:ext cx="5015638" cy="2795737"/>
          </a:xfrm>
        </p:spPr>
        <p:txBody>
          <a:bodyPr>
            <a:normAutofit/>
          </a:bodyPr>
          <a:lstStyle/>
          <a:p>
            <a:r>
              <a:rPr lang="en-US" dirty="0"/>
              <a:t>Vaughn MS &amp; IB MYP</a:t>
            </a:r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480000" y="3830399"/>
            <a:ext cx="5015638" cy="2298938"/>
          </a:xfrm>
        </p:spPr>
        <p:txBody>
          <a:bodyPr vert="horz" lIns="0" tIns="0" rIns="0" bIns="0" rtlCol="0" anchor="t">
            <a:normAutofit/>
          </a:bodyPr>
          <a:lstStyle/>
          <a:p>
            <a:r>
              <a:rPr lang="en-US" dirty="0">
                <a:solidFill>
                  <a:srgbClr val="FFFFFF"/>
                </a:solidFill>
              </a:rPr>
              <a:t>October 27, 2020</a:t>
            </a:r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endParaRPr lang="en-US" dirty="0"/>
          </a:p>
          <a:p>
            <a:r>
              <a:rPr lang="en-US" sz="3600" dirty="0">
                <a:solidFill>
                  <a:srgbClr val="FFFFFF"/>
                </a:solidFill>
              </a:rPr>
              <a:t>SPP Update #2</a:t>
            </a:r>
            <a:endParaRPr lang="en-US" dirty="0">
              <a:solidFill>
                <a:srgbClr val="FFFFFF">
                  <a:alpha val="58000"/>
                </a:srgbClr>
              </a:solidFill>
            </a:endParaRPr>
          </a:p>
          <a:p>
            <a:endParaRPr lang="en-US" dirty="0">
              <a:solidFill>
                <a:srgbClr val="FFFFFF">
                  <a:alpha val="58000"/>
                </a:srgbClr>
              </a:solidFill>
            </a:endParaRPr>
          </a:p>
        </p:txBody>
      </p:sp>
      <p:pic>
        <p:nvPicPr>
          <p:cNvPr id="4" name="Picture 3">
            <a:extLst>
              <a:ext uri="{FF2B5EF4-FFF2-40B4-BE49-F238E27FC236}">
                <a16:creationId xmlns:a16="http://schemas.microsoft.com/office/drawing/2014/main" id="{1B81CE6F-E798-42CE-BF98-EEED306CD5FB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15740" r="24552" b="8"/>
          <a:stretch/>
        </p:blipFill>
        <p:spPr>
          <a:xfrm>
            <a:off x="1" y="10"/>
            <a:ext cx="5662934" cy="6857990"/>
          </a:xfrm>
          <a:custGeom>
            <a:avLst/>
            <a:gdLst/>
            <a:ahLst/>
            <a:cxnLst/>
            <a:rect l="l" t="t" r="r" b="b"/>
            <a:pathLst>
              <a:path w="5662934" h="6858000">
                <a:moveTo>
                  <a:pt x="0" y="0"/>
                </a:moveTo>
                <a:lnTo>
                  <a:pt x="5064602" y="0"/>
                </a:lnTo>
                <a:lnTo>
                  <a:pt x="4889880" y="279455"/>
                </a:lnTo>
                <a:cubicBezTo>
                  <a:pt x="4472355" y="1021447"/>
                  <a:pt x="4263593" y="1948936"/>
                  <a:pt x="4263593" y="3061922"/>
                </a:cubicBezTo>
                <a:cubicBezTo>
                  <a:pt x="4263593" y="3516203"/>
                  <a:pt x="4324186" y="3970483"/>
                  <a:pt x="4445372" y="4515619"/>
                </a:cubicBezTo>
                <a:cubicBezTo>
                  <a:pt x="4596855" y="5030470"/>
                  <a:pt x="4748338" y="5515036"/>
                  <a:pt x="4990710" y="5969316"/>
                </a:cubicBezTo>
                <a:cubicBezTo>
                  <a:pt x="5172489" y="6275955"/>
                  <a:pt x="5371310" y="6544265"/>
                  <a:pt x="5583977" y="6777438"/>
                </a:cubicBezTo>
                <a:lnTo>
                  <a:pt x="5662934" y="6858000"/>
                </a:lnTo>
                <a:lnTo>
                  <a:pt x="0" y="6858000"/>
                </a:lnTo>
                <a:close/>
              </a:path>
            </a:pathLst>
          </a:custGeom>
        </p:spPr>
      </p:pic>
      <p:sp>
        <p:nvSpPr>
          <p:cNvPr id="11" name="Freeform 10">
            <a:extLst>
              <a:ext uri="{FF2B5EF4-FFF2-40B4-BE49-F238E27FC236}">
                <a16:creationId xmlns:a16="http://schemas.microsoft.com/office/drawing/2014/main" id="{E67870A8-BE17-461C-AD58-035AD7FA02CB}"/>
              </a:ext>
              <a:ext uri="{C183D7F6-B498-43B3-948B-1728B52AA6E4}">
                <adec:decorative xmlns:adec="http://schemas.microsoft.com/office/drawing/2017/decorative" val="1"/>
              </a:ext>
            </a:extLst>
          </p:cNvPr>
          <p:cNvSpPr>
            <a:spLocks noGrp="1" noRot="1" noChangeAspect="1" noMove="1" noResize="1" noEditPoints="1" noAdjustHandles="1" noChangeArrowheads="1" noChangeShapeType="1" noTextEdit="1"/>
          </p:cNvSpPr>
          <p:nvPr>
            <p:extLst>
              <p:ext uri="{386F3935-93C4-4BCD-93E2-E3B085C9AB24}">
                <p16:designElem xmlns:p16="http://schemas.microsoft.com/office/powerpoint/2015/main" val="1"/>
              </p:ext>
            </p:extLst>
          </p:nvPr>
        </p:nvSpPr>
        <p:spPr bwMode="auto">
          <a:xfrm rot="7291575">
            <a:off x="3479502" y="491434"/>
            <a:ext cx="2397877" cy="2244442"/>
          </a:xfrm>
          <a:custGeom>
            <a:avLst/>
            <a:gdLst>
              <a:gd name="T0" fmla="*/ 43 w 250"/>
              <a:gd name="T1" fmla="*/ 167 h 234"/>
              <a:gd name="T2" fmla="*/ 70 w 250"/>
              <a:gd name="T3" fmla="*/ 133 h 234"/>
              <a:gd name="T4" fmla="*/ 48 w 250"/>
              <a:gd name="T5" fmla="*/ 134 h 234"/>
              <a:gd name="T6" fmla="*/ 19 w 250"/>
              <a:gd name="T7" fmla="*/ 130 h 234"/>
              <a:gd name="T8" fmla="*/ 6 w 250"/>
              <a:gd name="T9" fmla="*/ 123 h 234"/>
              <a:gd name="T10" fmla="*/ 1 w 250"/>
              <a:gd name="T11" fmla="*/ 103 h 234"/>
              <a:gd name="T12" fmla="*/ 11 w 250"/>
              <a:gd name="T13" fmla="*/ 81 h 234"/>
              <a:gd name="T14" fmla="*/ 23 w 250"/>
              <a:gd name="T15" fmla="*/ 76 h 234"/>
              <a:gd name="T16" fmla="*/ 81 w 250"/>
              <a:gd name="T17" fmla="*/ 78 h 234"/>
              <a:gd name="T18" fmla="*/ 65 w 250"/>
              <a:gd name="T19" fmla="*/ 49 h 234"/>
              <a:gd name="T20" fmla="*/ 57 w 250"/>
              <a:gd name="T21" fmla="*/ 27 h 234"/>
              <a:gd name="T22" fmla="*/ 67 w 250"/>
              <a:gd name="T23" fmla="*/ 12 h 234"/>
              <a:gd name="T24" fmla="*/ 85 w 250"/>
              <a:gd name="T25" fmla="*/ 1 h 234"/>
              <a:gd name="T26" fmla="*/ 101 w 250"/>
              <a:gd name="T27" fmla="*/ 8 h 234"/>
              <a:gd name="T28" fmla="*/ 107 w 250"/>
              <a:gd name="T29" fmla="*/ 15 h 234"/>
              <a:gd name="T30" fmla="*/ 120 w 250"/>
              <a:gd name="T31" fmla="*/ 37 h 234"/>
              <a:gd name="T32" fmla="*/ 131 w 250"/>
              <a:gd name="T33" fmla="*/ 60 h 234"/>
              <a:gd name="T34" fmla="*/ 164 w 250"/>
              <a:gd name="T35" fmla="*/ 25 h 234"/>
              <a:gd name="T36" fmla="*/ 187 w 250"/>
              <a:gd name="T37" fmla="*/ 11 h 234"/>
              <a:gd name="T38" fmla="*/ 205 w 250"/>
              <a:gd name="T39" fmla="*/ 19 h 234"/>
              <a:gd name="T40" fmla="*/ 214 w 250"/>
              <a:gd name="T41" fmla="*/ 34 h 234"/>
              <a:gd name="T42" fmla="*/ 203 w 250"/>
              <a:gd name="T43" fmla="*/ 57 h 234"/>
              <a:gd name="T44" fmla="*/ 166 w 250"/>
              <a:gd name="T45" fmla="*/ 100 h 234"/>
              <a:gd name="T46" fmla="*/ 217 w 250"/>
              <a:gd name="T47" fmla="*/ 98 h 234"/>
              <a:gd name="T48" fmla="*/ 244 w 250"/>
              <a:gd name="T49" fmla="*/ 104 h 234"/>
              <a:gd name="T50" fmla="*/ 249 w 250"/>
              <a:gd name="T51" fmla="*/ 115 h 234"/>
              <a:gd name="T52" fmla="*/ 247 w 250"/>
              <a:gd name="T53" fmla="*/ 129 h 234"/>
              <a:gd name="T54" fmla="*/ 245 w 250"/>
              <a:gd name="T55" fmla="*/ 134 h 234"/>
              <a:gd name="T56" fmla="*/ 241 w 250"/>
              <a:gd name="T57" fmla="*/ 141 h 234"/>
              <a:gd name="T58" fmla="*/ 227 w 250"/>
              <a:gd name="T59" fmla="*/ 147 h 234"/>
              <a:gd name="T60" fmla="*/ 187 w 250"/>
              <a:gd name="T61" fmla="*/ 151 h 234"/>
              <a:gd name="T62" fmla="*/ 160 w 250"/>
              <a:gd name="T63" fmla="*/ 148 h 234"/>
              <a:gd name="T64" fmla="*/ 168 w 250"/>
              <a:gd name="T65" fmla="*/ 168 h 234"/>
              <a:gd name="T66" fmla="*/ 176 w 250"/>
              <a:gd name="T67" fmla="*/ 194 h 234"/>
              <a:gd name="T68" fmla="*/ 176 w 250"/>
              <a:gd name="T69" fmla="*/ 211 h 234"/>
              <a:gd name="T70" fmla="*/ 170 w 250"/>
              <a:gd name="T71" fmla="*/ 221 h 234"/>
              <a:gd name="T72" fmla="*/ 156 w 250"/>
              <a:gd name="T73" fmla="*/ 230 h 234"/>
              <a:gd name="T74" fmla="*/ 130 w 250"/>
              <a:gd name="T75" fmla="*/ 226 h 234"/>
              <a:gd name="T76" fmla="*/ 122 w 250"/>
              <a:gd name="T77" fmla="*/ 213 h 234"/>
              <a:gd name="T78" fmla="*/ 110 w 250"/>
              <a:gd name="T79" fmla="*/ 169 h 234"/>
              <a:gd name="T80" fmla="*/ 92 w 250"/>
              <a:gd name="T81" fmla="*/ 192 h 234"/>
              <a:gd name="T82" fmla="*/ 87 w 250"/>
              <a:gd name="T83" fmla="*/ 197 h 234"/>
              <a:gd name="T84" fmla="*/ 84 w 250"/>
              <a:gd name="T85" fmla="*/ 201 h 234"/>
              <a:gd name="T86" fmla="*/ 65 w 250"/>
              <a:gd name="T87" fmla="*/ 212 h 234"/>
              <a:gd name="T88" fmla="*/ 50 w 250"/>
              <a:gd name="T89" fmla="*/ 204 h 234"/>
              <a:gd name="T90" fmla="*/ 44 w 250"/>
              <a:gd name="T91" fmla="*/ 198 h 234"/>
              <a:gd name="T92" fmla="*/ 38 w 250"/>
              <a:gd name="T93" fmla="*/ 185 h 234"/>
              <a:gd name="T94" fmla="*/ 43 w 250"/>
              <a:gd name="T95" fmla="*/ 167 h 234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  <a:cxn ang="0">
                <a:pos x="T56" y="T57"/>
              </a:cxn>
              <a:cxn ang="0">
                <a:pos x="T58" y="T59"/>
              </a:cxn>
              <a:cxn ang="0">
                <a:pos x="T60" y="T61"/>
              </a:cxn>
              <a:cxn ang="0">
                <a:pos x="T62" y="T63"/>
              </a:cxn>
              <a:cxn ang="0">
                <a:pos x="T64" y="T65"/>
              </a:cxn>
              <a:cxn ang="0">
                <a:pos x="T66" y="T67"/>
              </a:cxn>
              <a:cxn ang="0">
                <a:pos x="T68" y="T69"/>
              </a:cxn>
              <a:cxn ang="0">
                <a:pos x="T70" y="T71"/>
              </a:cxn>
              <a:cxn ang="0">
                <a:pos x="T72" y="T73"/>
              </a:cxn>
              <a:cxn ang="0">
                <a:pos x="T74" y="T75"/>
              </a:cxn>
              <a:cxn ang="0">
                <a:pos x="T76" y="T77"/>
              </a:cxn>
              <a:cxn ang="0">
                <a:pos x="T78" y="T79"/>
              </a:cxn>
              <a:cxn ang="0">
                <a:pos x="T80" y="T81"/>
              </a:cxn>
              <a:cxn ang="0">
                <a:pos x="T82" y="T83"/>
              </a:cxn>
              <a:cxn ang="0">
                <a:pos x="T84" y="T85"/>
              </a:cxn>
              <a:cxn ang="0">
                <a:pos x="T86" y="T87"/>
              </a:cxn>
              <a:cxn ang="0">
                <a:pos x="T88" y="T89"/>
              </a:cxn>
              <a:cxn ang="0">
                <a:pos x="T90" y="T91"/>
              </a:cxn>
              <a:cxn ang="0">
                <a:pos x="T92" y="T93"/>
              </a:cxn>
              <a:cxn ang="0">
                <a:pos x="T94" y="T95"/>
              </a:cxn>
            </a:cxnLst>
            <a:rect l="0" t="0" r="r" b="b"/>
            <a:pathLst>
              <a:path w="250" h="234">
                <a:moveTo>
                  <a:pt x="43" y="167"/>
                </a:moveTo>
                <a:cubicBezTo>
                  <a:pt x="70" y="133"/>
                  <a:pt x="70" y="133"/>
                  <a:pt x="70" y="133"/>
                </a:cubicBezTo>
                <a:cubicBezTo>
                  <a:pt x="60" y="134"/>
                  <a:pt x="61" y="134"/>
                  <a:pt x="48" y="134"/>
                </a:cubicBezTo>
                <a:cubicBezTo>
                  <a:pt x="34" y="133"/>
                  <a:pt x="24" y="132"/>
                  <a:pt x="19" y="130"/>
                </a:cubicBezTo>
                <a:cubicBezTo>
                  <a:pt x="13" y="128"/>
                  <a:pt x="9" y="126"/>
                  <a:pt x="6" y="123"/>
                </a:cubicBezTo>
                <a:cubicBezTo>
                  <a:pt x="1" y="119"/>
                  <a:pt x="0" y="112"/>
                  <a:pt x="1" y="103"/>
                </a:cubicBezTo>
                <a:cubicBezTo>
                  <a:pt x="2" y="93"/>
                  <a:pt x="6" y="86"/>
                  <a:pt x="11" y="81"/>
                </a:cubicBezTo>
                <a:cubicBezTo>
                  <a:pt x="15" y="77"/>
                  <a:pt x="18" y="76"/>
                  <a:pt x="23" y="76"/>
                </a:cubicBezTo>
                <a:cubicBezTo>
                  <a:pt x="81" y="78"/>
                  <a:pt x="81" y="78"/>
                  <a:pt x="81" y="78"/>
                </a:cubicBezTo>
                <a:cubicBezTo>
                  <a:pt x="65" y="49"/>
                  <a:pt x="65" y="49"/>
                  <a:pt x="65" y="49"/>
                </a:cubicBezTo>
                <a:cubicBezTo>
                  <a:pt x="58" y="40"/>
                  <a:pt x="56" y="33"/>
                  <a:pt x="57" y="27"/>
                </a:cubicBezTo>
                <a:cubicBezTo>
                  <a:pt x="58" y="21"/>
                  <a:pt x="62" y="16"/>
                  <a:pt x="67" y="12"/>
                </a:cubicBezTo>
                <a:cubicBezTo>
                  <a:pt x="74" y="6"/>
                  <a:pt x="80" y="2"/>
                  <a:pt x="85" y="1"/>
                </a:cubicBezTo>
                <a:cubicBezTo>
                  <a:pt x="90" y="0"/>
                  <a:pt x="95" y="2"/>
                  <a:pt x="101" y="8"/>
                </a:cubicBezTo>
                <a:cubicBezTo>
                  <a:pt x="104" y="11"/>
                  <a:pt x="106" y="13"/>
                  <a:pt x="107" y="15"/>
                </a:cubicBezTo>
                <a:cubicBezTo>
                  <a:pt x="110" y="19"/>
                  <a:pt x="112" y="20"/>
                  <a:pt x="120" y="37"/>
                </a:cubicBezTo>
                <a:cubicBezTo>
                  <a:pt x="129" y="55"/>
                  <a:pt x="128" y="51"/>
                  <a:pt x="131" y="60"/>
                </a:cubicBezTo>
                <a:cubicBezTo>
                  <a:pt x="164" y="25"/>
                  <a:pt x="164" y="25"/>
                  <a:pt x="164" y="25"/>
                </a:cubicBezTo>
                <a:cubicBezTo>
                  <a:pt x="173" y="16"/>
                  <a:pt x="180" y="11"/>
                  <a:pt x="187" y="11"/>
                </a:cubicBezTo>
                <a:cubicBezTo>
                  <a:pt x="193" y="10"/>
                  <a:pt x="200" y="13"/>
                  <a:pt x="205" y="19"/>
                </a:cubicBezTo>
                <a:cubicBezTo>
                  <a:pt x="210" y="24"/>
                  <a:pt x="213" y="29"/>
                  <a:pt x="214" y="34"/>
                </a:cubicBezTo>
                <a:cubicBezTo>
                  <a:pt x="214" y="39"/>
                  <a:pt x="211" y="47"/>
                  <a:pt x="203" y="57"/>
                </a:cubicBezTo>
                <a:cubicBezTo>
                  <a:pt x="166" y="100"/>
                  <a:pt x="166" y="100"/>
                  <a:pt x="166" y="100"/>
                </a:cubicBezTo>
                <a:cubicBezTo>
                  <a:pt x="217" y="98"/>
                  <a:pt x="217" y="98"/>
                  <a:pt x="217" y="98"/>
                </a:cubicBezTo>
                <a:cubicBezTo>
                  <a:pt x="229" y="96"/>
                  <a:pt x="238" y="98"/>
                  <a:pt x="244" y="104"/>
                </a:cubicBezTo>
                <a:cubicBezTo>
                  <a:pt x="247" y="107"/>
                  <a:pt x="249" y="111"/>
                  <a:pt x="249" y="115"/>
                </a:cubicBezTo>
                <a:cubicBezTo>
                  <a:pt x="250" y="120"/>
                  <a:pt x="249" y="124"/>
                  <a:pt x="247" y="129"/>
                </a:cubicBezTo>
                <a:cubicBezTo>
                  <a:pt x="247" y="130"/>
                  <a:pt x="246" y="132"/>
                  <a:pt x="245" y="134"/>
                </a:cubicBezTo>
                <a:cubicBezTo>
                  <a:pt x="244" y="137"/>
                  <a:pt x="243" y="140"/>
                  <a:pt x="241" y="141"/>
                </a:cubicBezTo>
                <a:cubicBezTo>
                  <a:pt x="239" y="144"/>
                  <a:pt x="234" y="146"/>
                  <a:pt x="227" y="147"/>
                </a:cubicBezTo>
                <a:cubicBezTo>
                  <a:pt x="221" y="149"/>
                  <a:pt x="207" y="150"/>
                  <a:pt x="187" y="151"/>
                </a:cubicBezTo>
                <a:cubicBezTo>
                  <a:pt x="175" y="152"/>
                  <a:pt x="161" y="148"/>
                  <a:pt x="160" y="148"/>
                </a:cubicBezTo>
                <a:cubicBezTo>
                  <a:pt x="161" y="151"/>
                  <a:pt x="165" y="161"/>
                  <a:pt x="168" y="168"/>
                </a:cubicBezTo>
                <a:cubicBezTo>
                  <a:pt x="168" y="171"/>
                  <a:pt x="173" y="181"/>
                  <a:pt x="176" y="194"/>
                </a:cubicBezTo>
                <a:cubicBezTo>
                  <a:pt x="179" y="206"/>
                  <a:pt x="176" y="203"/>
                  <a:pt x="176" y="211"/>
                </a:cubicBezTo>
                <a:cubicBezTo>
                  <a:pt x="176" y="214"/>
                  <a:pt x="174" y="217"/>
                  <a:pt x="170" y="221"/>
                </a:cubicBezTo>
                <a:cubicBezTo>
                  <a:pt x="166" y="226"/>
                  <a:pt x="161" y="228"/>
                  <a:pt x="156" y="230"/>
                </a:cubicBezTo>
                <a:cubicBezTo>
                  <a:pt x="147" y="234"/>
                  <a:pt x="137" y="233"/>
                  <a:pt x="130" y="226"/>
                </a:cubicBezTo>
                <a:cubicBezTo>
                  <a:pt x="127" y="223"/>
                  <a:pt x="125" y="219"/>
                  <a:pt x="122" y="213"/>
                </a:cubicBezTo>
                <a:cubicBezTo>
                  <a:pt x="118" y="188"/>
                  <a:pt x="117" y="189"/>
                  <a:pt x="110" y="169"/>
                </a:cubicBezTo>
                <a:cubicBezTo>
                  <a:pt x="92" y="192"/>
                  <a:pt x="92" y="192"/>
                  <a:pt x="92" y="192"/>
                </a:cubicBezTo>
                <a:cubicBezTo>
                  <a:pt x="90" y="193"/>
                  <a:pt x="88" y="195"/>
                  <a:pt x="87" y="197"/>
                </a:cubicBezTo>
                <a:cubicBezTo>
                  <a:pt x="86" y="198"/>
                  <a:pt x="85" y="200"/>
                  <a:pt x="84" y="201"/>
                </a:cubicBezTo>
                <a:cubicBezTo>
                  <a:pt x="76" y="209"/>
                  <a:pt x="70" y="212"/>
                  <a:pt x="65" y="212"/>
                </a:cubicBezTo>
                <a:cubicBezTo>
                  <a:pt x="60" y="211"/>
                  <a:pt x="55" y="209"/>
                  <a:pt x="50" y="204"/>
                </a:cubicBezTo>
                <a:cubicBezTo>
                  <a:pt x="50" y="203"/>
                  <a:pt x="48" y="202"/>
                  <a:pt x="44" y="198"/>
                </a:cubicBezTo>
                <a:cubicBezTo>
                  <a:pt x="41" y="195"/>
                  <a:pt x="39" y="191"/>
                  <a:pt x="38" y="185"/>
                </a:cubicBezTo>
                <a:cubicBezTo>
                  <a:pt x="37" y="179"/>
                  <a:pt x="39" y="173"/>
                  <a:pt x="43" y="167"/>
                </a:cubicBezTo>
                <a:close/>
              </a:path>
            </a:pathLst>
          </a:custGeom>
          <a:solidFill>
            <a:schemeClr val="accent4"/>
          </a:solidFill>
          <a:ln>
            <a:noFill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09857222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AC60EB4-211B-4A20-A7E5-C559932FEF6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>
            <a:normAutofit/>
          </a:bodyPr>
          <a:lstStyle/>
          <a:p>
            <a:r>
              <a:rPr lang="en-US" sz="4000" dirty="0"/>
              <a:t>Professional Development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42D261FA-2C1A-439E-9489-3F217220F99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77694154"/>
              </p:ext>
            </p:extLst>
          </p:nvPr>
        </p:nvGraphicFramePr>
        <p:xfrm>
          <a:off x="659190" y="1318380"/>
          <a:ext cx="10728324" cy="4949371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108">
                  <a:extLst>
                    <a:ext uri="{9D8B030D-6E8A-4147-A177-3AD203B41FA5}">
                      <a16:colId xmlns:a16="http://schemas.microsoft.com/office/drawing/2014/main" val="1485444786"/>
                    </a:ext>
                  </a:extLst>
                </a:gridCol>
                <a:gridCol w="3576108">
                  <a:extLst>
                    <a:ext uri="{9D8B030D-6E8A-4147-A177-3AD203B41FA5}">
                      <a16:colId xmlns:a16="http://schemas.microsoft.com/office/drawing/2014/main" val="1118670907"/>
                    </a:ext>
                  </a:extLst>
                </a:gridCol>
                <a:gridCol w="3576108">
                  <a:extLst>
                    <a:ext uri="{9D8B030D-6E8A-4147-A177-3AD203B41FA5}">
                      <a16:colId xmlns:a16="http://schemas.microsoft.com/office/drawing/2014/main" val="1262310864"/>
                    </a:ext>
                  </a:extLst>
                </a:gridCol>
              </a:tblGrid>
              <a:tr h="494937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PROGRESS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*Language Objectives 11/3/2020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*IB Global Contexts 9/30/2020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*IB Approaches to Learning 9/16/2020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*PLC creating norms 10/28/2020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BARRIERS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/>
                        <a:t>*20 new teachers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*COVID social distancing &amp; absences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NEXT STEPS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*PLC re-norming....new team...new norms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*14 teachers to attend IB subject specific workshops in 20-21 school year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*Co-teacher training for special and general ed teachers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4178285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038828576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83DB3B92-7B7C-4F8F-9B00-0C73DD3927E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COVID updates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1F0674D5-5026-4F49-93E1-F92F66B8BADF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428777984"/>
              </p:ext>
            </p:extLst>
          </p:nvPr>
        </p:nvGraphicFramePr>
        <p:xfrm>
          <a:off x="720725" y="1496560"/>
          <a:ext cx="10728323" cy="512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362476">
                  <a:extLst>
                    <a:ext uri="{9D8B030D-6E8A-4147-A177-3AD203B41FA5}">
                      <a16:colId xmlns:a16="http://schemas.microsoft.com/office/drawing/2014/main" val="1586981655"/>
                    </a:ext>
                  </a:extLst>
                </a:gridCol>
                <a:gridCol w="3789739">
                  <a:extLst>
                    <a:ext uri="{9D8B030D-6E8A-4147-A177-3AD203B41FA5}">
                      <a16:colId xmlns:a16="http://schemas.microsoft.com/office/drawing/2014/main" val="1210769892"/>
                    </a:ext>
                  </a:extLst>
                </a:gridCol>
                <a:gridCol w="3576108">
                  <a:extLst>
                    <a:ext uri="{9D8B030D-6E8A-4147-A177-3AD203B41FA5}">
                      <a16:colId xmlns:a16="http://schemas.microsoft.com/office/drawing/2014/main" val="39402253"/>
                    </a:ext>
                  </a:extLst>
                </a:gridCol>
              </a:tblGrid>
              <a:tr h="484777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PROGRESS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*automated attendance procedure for distance learners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*teachers are starting to "stream" live instruction from their in-person classes to their distance learners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BARRIERS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*problematic attendance among distance, in-person and hybrid learners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*some teachers not yet "streaming" instruction causing a heavy workload/burnout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*reduced instructional time due to COVID, technical difficulties, and smoke days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NEXT STEPS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*PD for teachers to support transition to tech-distance and "streaming" instruction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*maintain social distancing to allow for maximized in-person instruction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0743365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2321622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2B4B0FB2-0675-4C96-8D77-65F5E35B265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20000" y="619200"/>
            <a:ext cx="10706551" cy="780643"/>
          </a:xfrm>
        </p:spPr>
        <p:txBody>
          <a:bodyPr>
            <a:normAutofit/>
          </a:bodyPr>
          <a:lstStyle/>
          <a:p>
            <a:r>
              <a:rPr lang="en-US" sz="4000" dirty="0"/>
              <a:t>Staffing</a:t>
            </a:r>
          </a:p>
        </p:txBody>
      </p:sp>
      <p:graphicFrame>
        <p:nvGraphicFramePr>
          <p:cNvPr id="8" name="Table 8">
            <a:extLst>
              <a:ext uri="{FF2B5EF4-FFF2-40B4-BE49-F238E27FC236}">
                <a16:creationId xmlns:a16="http://schemas.microsoft.com/office/drawing/2014/main" id="{F0C5566C-F87A-48BD-901C-303930827A3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668069000"/>
              </p:ext>
            </p:extLst>
          </p:nvPr>
        </p:nvGraphicFramePr>
        <p:xfrm>
          <a:off x="718457" y="1272987"/>
          <a:ext cx="10722730" cy="53035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0514">
                  <a:extLst>
                    <a:ext uri="{9D8B030D-6E8A-4147-A177-3AD203B41FA5}">
                      <a16:colId xmlns:a16="http://schemas.microsoft.com/office/drawing/2014/main" val="3612736930"/>
                    </a:ext>
                  </a:extLst>
                </a:gridCol>
                <a:gridCol w="3576108">
                  <a:extLst>
                    <a:ext uri="{9D8B030D-6E8A-4147-A177-3AD203B41FA5}">
                      <a16:colId xmlns:a16="http://schemas.microsoft.com/office/drawing/2014/main" val="3294257716"/>
                    </a:ext>
                  </a:extLst>
                </a:gridCol>
                <a:gridCol w="3576108">
                  <a:extLst>
                    <a:ext uri="{9D8B030D-6E8A-4147-A177-3AD203B41FA5}">
                      <a16:colId xmlns:a16="http://schemas.microsoft.com/office/drawing/2014/main" val="982740433"/>
                    </a:ext>
                  </a:extLst>
                </a:gridCol>
              </a:tblGrid>
              <a:tr h="4615542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PROGRESS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*15 teachers hired between late July and August  following a COVID related hiring freeze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*only 1 vacant licensed teaching position remains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BARRIERS</a:t>
                      </a:r>
                    </a:p>
                    <a:p>
                      <a:pPr lvl="0" algn="l">
                        <a:buNone/>
                      </a:pPr>
                      <a:r>
                        <a:rPr lang="en-US" sz="2000" dirty="0"/>
                        <a:t>*20 teachers new to the building (15 new to WCSD) ...no qualified applicants for last math vacancy as of 10/29/2020</a:t>
                      </a:r>
                    </a:p>
                    <a:p>
                      <a:pPr lvl="0" algn="l">
                        <a:buNone/>
                      </a:pPr>
                      <a:endParaRPr lang="en-US" sz="2000" dirty="0"/>
                    </a:p>
                    <a:p>
                      <a:pPr lvl="0" algn="l">
                        <a:buNone/>
                      </a:pPr>
                      <a:r>
                        <a:rPr lang="en-US" sz="2000" dirty="0"/>
                        <a:t>**Professional development ...starts over....can't progress to more advanced levels</a:t>
                      </a:r>
                    </a:p>
                    <a:p>
                      <a:pPr lvl="0" algn="l">
                        <a:buNone/>
                      </a:pPr>
                      <a:endParaRPr lang="en-US" sz="2000" dirty="0"/>
                    </a:p>
                    <a:p>
                      <a:pPr lvl="0" algn="l">
                        <a:buNone/>
                      </a:pPr>
                      <a:r>
                        <a:rPr lang="en-US" sz="2000" dirty="0"/>
                        <a:t>**Must start at Category 1 IB trainings rather than have some teachers progress to Category 2 trainings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NEXT STEPS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*hire a HQ teacher for the last remaining licensed position - math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*reduce teacher turnover rate 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*support teachers and provide high quality professional development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206473018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566687041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BAD8504-B3AC-413A-89B9-F36A2F04D297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Family Engagement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0D3834B4-1BF3-466A-9A1C-408988C066C9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471361271"/>
              </p:ext>
            </p:extLst>
          </p:nvPr>
        </p:nvGraphicFramePr>
        <p:xfrm>
          <a:off x="718457" y="1857828"/>
          <a:ext cx="10931841" cy="386080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643947">
                  <a:extLst>
                    <a:ext uri="{9D8B030D-6E8A-4147-A177-3AD203B41FA5}">
                      <a16:colId xmlns:a16="http://schemas.microsoft.com/office/drawing/2014/main" val="1617153585"/>
                    </a:ext>
                  </a:extLst>
                </a:gridCol>
                <a:gridCol w="3643947">
                  <a:extLst>
                    <a:ext uri="{9D8B030D-6E8A-4147-A177-3AD203B41FA5}">
                      <a16:colId xmlns:a16="http://schemas.microsoft.com/office/drawing/2014/main" val="1753635464"/>
                    </a:ext>
                  </a:extLst>
                </a:gridCol>
                <a:gridCol w="3643947">
                  <a:extLst>
                    <a:ext uri="{9D8B030D-6E8A-4147-A177-3AD203B41FA5}">
                      <a16:colId xmlns:a16="http://schemas.microsoft.com/office/drawing/2014/main" val="2561306761"/>
                    </a:ext>
                  </a:extLst>
                </a:gridCol>
              </a:tblGrid>
              <a:tr h="38608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PROGRESS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b="0" dirty="0"/>
                        <a:t>*SPP meeting via Zoom with parents attending</a:t>
                      </a:r>
                    </a:p>
                    <a:p>
                      <a:pPr lvl="0" algn="l">
                        <a:buNone/>
                      </a:pPr>
                      <a:endParaRPr lang="en-US" sz="2200" b="0" dirty="0"/>
                    </a:p>
                    <a:p>
                      <a:pPr lvl="0" algn="l">
                        <a:buNone/>
                      </a:pPr>
                      <a:r>
                        <a:rPr lang="en-US" sz="2200" b="0" dirty="0"/>
                        <a:t>*Facebook and Twitter sites </a:t>
                      </a:r>
                    </a:p>
                    <a:p>
                      <a:pPr lvl="0" algn="l">
                        <a:buNone/>
                      </a:pPr>
                      <a:endParaRPr lang="en-US" sz="2200" b="0" dirty="0"/>
                    </a:p>
                    <a:p>
                      <a:pPr lvl="0" algn="l">
                        <a:buNone/>
                      </a:pPr>
                      <a:r>
                        <a:rPr lang="en-US" sz="2200" b="0" dirty="0"/>
                        <a:t>*ongoing tech support for families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BARRIERS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 COVID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*Attendance low due to ZOOM and distance engagement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NEXT STEPS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</a:t>
                      </a:r>
                      <a:r>
                        <a:rPr lang="en-US" sz="2200" b="1" i="0" u="none" strike="noStrike" noProof="0" dirty="0">
                          <a:latin typeface="Avenir Next LT Pro"/>
                        </a:rPr>
                        <a:t>5 parent engagement activities planned for November thru May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719466205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793750619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1D382860-F57A-4210-8F91-BFA6662AF4C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705486" y="619200"/>
            <a:ext cx="10721065" cy="1041900"/>
          </a:xfrm>
        </p:spPr>
        <p:txBody>
          <a:bodyPr>
            <a:normAutofit/>
          </a:bodyPr>
          <a:lstStyle/>
          <a:p>
            <a:r>
              <a:rPr lang="en-US" sz="4000" dirty="0"/>
              <a:t>Curriculum, Instruction &amp; Assessment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665215B2-F67E-44B2-B5FF-E575326F9DDA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3942552547"/>
              </p:ext>
            </p:extLst>
          </p:nvPr>
        </p:nvGraphicFramePr>
        <p:xfrm>
          <a:off x="631371" y="1248228"/>
          <a:ext cx="10722637" cy="545592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422952">
                  <a:extLst>
                    <a:ext uri="{9D8B030D-6E8A-4147-A177-3AD203B41FA5}">
                      <a16:colId xmlns:a16="http://schemas.microsoft.com/office/drawing/2014/main" val="4149684500"/>
                    </a:ext>
                  </a:extLst>
                </a:gridCol>
                <a:gridCol w="3752418">
                  <a:extLst>
                    <a:ext uri="{9D8B030D-6E8A-4147-A177-3AD203B41FA5}">
                      <a16:colId xmlns:a16="http://schemas.microsoft.com/office/drawing/2014/main" val="2035202627"/>
                    </a:ext>
                  </a:extLst>
                </a:gridCol>
                <a:gridCol w="3547267">
                  <a:extLst>
                    <a:ext uri="{9D8B030D-6E8A-4147-A177-3AD203B41FA5}">
                      <a16:colId xmlns:a16="http://schemas.microsoft.com/office/drawing/2014/main" val="1479220222"/>
                    </a:ext>
                  </a:extLst>
                </a:gridCol>
              </a:tblGrid>
              <a:tr h="5152571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PROGRESS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*Teachers are starting to "stream" live instruction during class time to distance learners</a:t>
                      </a:r>
                      <a:endParaRPr lang="en-US"/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*change to 7 period day rather than block while on hybrid schedule to ensure students have Math, ELA every day they are in building 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BARRIERS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*high Chronic Absenteeism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*high failure rate due to absenteeism and distance learning difficulties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*long term substitute in Math 8 due to a lack of qualified candidates </a:t>
                      </a:r>
                      <a:endParaRPr lang="en-US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NEXT STEPS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*14 staff members to IB professional development workshops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*2-hour PD session on Language Objectives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*2-hour PD session on </a:t>
                      </a:r>
                      <a:r>
                        <a:rPr lang="en-US" sz="2200" dirty="0" err="1"/>
                        <a:t>ELLevation</a:t>
                      </a:r>
                      <a:r>
                        <a:rPr lang="en-US" sz="2200" dirty="0"/>
                        <a:t> data/strategies software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*focus on rigor, IB, SWRL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48474111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228843092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5E60A3BE-F8C0-4173-9443-382D889DCF5C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z="4000" dirty="0"/>
              <a:t>Curriculum, Instruction &amp; Assessment #2</a:t>
            </a:r>
            <a:endParaRPr lang="en-US" dirty="0"/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B88DB64A-E868-4D95-A3A8-C73D0C0E9E17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2001624389"/>
              </p:ext>
            </p:extLst>
          </p:nvPr>
        </p:nvGraphicFramePr>
        <p:xfrm>
          <a:off x="719666" y="1245809"/>
          <a:ext cx="10728323" cy="5273523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2939142">
                  <a:extLst>
                    <a:ext uri="{9D8B030D-6E8A-4147-A177-3AD203B41FA5}">
                      <a16:colId xmlns:a16="http://schemas.microsoft.com/office/drawing/2014/main" val="2622653475"/>
                    </a:ext>
                  </a:extLst>
                </a:gridCol>
                <a:gridCol w="4213073">
                  <a:extLst>
                    <a:ext uri="{9D8B030D-6E8A-4147-A177-3AD203B41FA5}">
                      <a16:colId xmlns:a16="http://schemas.microsoft.com/office/drawing/2014/main" val="178101789"/>
                    </a:ext>
                  </a:extLst>
                </a:gridCol>
                <a:gridCol w="3576108">
                  <a:extLst>
                    <a:ext uri="{9D8B030D-6E8A-4147-A177-3AD203B41FA5}">
                      <a16:colId xmlns:a16="http://schemas.microsoft.com/office/drawing/2014/main" val="1427665294"/>
                    </a:ext>
                  </a:extLst>
                </a:gridCol>
              </a:tblGrid>
              <a:tr h="5273523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PROGRESS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*teachers starting to live stream instruction which benefits distance learners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BARRIERS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</a:t>
                      </a:r>
                      <a:r>
                        <a:rPr lang="en-US" sz="2200" b="1" i="0" u="none" strike="noStrike" noProof="0" dirty="0">
                          <a:latin typeface="Avenir Next LT Pro"/>
                        </a:rPr>
                        <a:t>*COVID and related chronic attendance problems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*Co-teaching strategies training is needed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*Language Objective training is needed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*Staffing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*Smoke days, COVID, distance learning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NEXT STEPS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*Training needed on co-teaching strategies 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*Training for all teachers needed using language objectives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*Focus on improving opportunities for multiple students to SWRL Speak, Write, Read &amp; Listen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675671690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615355112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C4151ED8-E2EA-4D51-904A-05814EF849A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/>
              <a:t>Curriculum, Instruction, Assessment #3</a:t>
            </a:r>
          </a:p>
        </p:txBody>
      </p:sp>
      <p:graphicFrame>
        <p:nvGraphicFramePr>
          <p:cNvPr id="4" name="Table 4">
            <a:extLst>
              <a:ext uri="{FF2B5EF4-FFF2-40B4-BE49-F238E27FC236}">
                <a16:creationId xmlns:a16="http://schemas.microsoft.com/office/drawing/2014/main" id="{7000D540-DCF6-491C-926D-10A811AB3D83}"/>
              </a:ext>
            </a:extLst>
          </p:cNvPr>
          <p:cNvGraphicFramePr>
            <a:graphicFrameLocks noGrp="1"/>
          </p:cNvGraphicFramePr>
          <p:nvPr>
            <p:ph idx="1"/>
            <p:extLst>
              <p:ext uri="{D42A27DB-BD31-4B8C-83A1-F6EECF244321}">
                <p14:modId xmlns:p14="http://schemas.microsoft.com/office/powerpoint/2010/main" val="1750271387"/>
              </p:ext>
            </p:extLst>
          </p:nvPr>
        </p:nvGraphicFramePr>
        <p:xfrm>
          <a:off x="718457" y="1857828"/>
          <a:ext cx="10728324" cy="445008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576108">
                  <a:extLst>
                    <a:ext uri="{9D8B030D-6E8A-4147-A177-3AD203B41FA5}">
                      <a16:colId xmlns:a16="http://schemas.microsoft.com/office/drawing/2014/main" val="4199566297"/>
                    </a:ext>
                  </a:extLst>
                </a:gridCol>
                <a:gridCol w="3309257">
                  <a:extLst>
                    <a:ext uri="{9D8B030D-6E8A-4147-A177-3AD203B41FA5}">
                      <a16:colId xmlns:a16="http://schemas.microsoft.com/office/drawing/2014/main" val="1956360767"/>
                    </a:ext>
                  </a:extLst>
                </a:gridCol>
                <a:gridCol w="3842959">
                  <a:extLst>
                    <a:ext uri="{9D8B030D-6E8A-4147-A177-3AD203B41FA5}">
                      <a16:colId xmlns:a16="http://schemas.microsoft.com/office/drawing/2014/main" val="850934680"/>
                    </a:ext>
                  </a:extLst>
                </a:gridCol>
              </a:tblGrid>
              <a:tr h="4267200"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PROGRESS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*5 Shadowing events planned to shadow EL students to monitor opportunities for participation in SWRL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*6 planned Instructional Rounds to include teachers, administration, and EL district staff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BARRIERS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*lack of subs although funding is available</a:t>
                      </a:r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en-US" sz="2200" dirty="0"/>
                        <a:t>NEXT STEPS</a:t>
                      </a:r>
                    </a:p>
                    <a:p>
                      <a:pPr lvl="0" algn="ctr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*Conduct planned Shadowing events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*Conduct planned Snapshot/Walkthrough classroom visits</a:t>
                      </a:r>
                    </a:p>
                    <a:p>
                      <a:pPr lvl="0" algn="l">
                        <a:buNone/>
                      </a:pPr>
                      <a:endParaRPr lang="en-US" sz="2200" dirty="0"/>
                    </a:p>
                    <a:p>
                      <a:pPr lvl="0" algn="l">
                        <a:buNone/>
                      </a:pPr>
                      <a:r>
                        <a:rPr lang="en-US" sz="2200" dirty="0"/>
                        <a:t>*Conduct PD/reflection/PLC to analyze Shadowing &amp; Walkthrough data</a:t>
                      </a:r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1927089332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1358270915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>
            <a:extLst>
              <a:ext uri="{FF2B5EF4-FFF2-40B4-BE49-F238E27FC236}">
                <a16:creationId xmlns:a16="http://schemas.microsoft.com/office/drawing/2014/main" id="{7005238D-CA57-474C-832A-CBDF051C4C9A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Content Placeholder 2">
            <a:extLst>
              <a:ext uri="{FF2B5EF4-FFF2-40B4-BE49-F238E27FC236}">
                <a16:creationId xmlns:a16="http://schemas.microsoft.com/office/drawing/2014/main" id="{C9F4C893-70B4-4689-B127-5E030CFC75B0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3798505"/>
      </p:ext>
    </p:extLst>
  </p:cSld>
  <p:clrMapOvr>
    <a:masterClrMapping/>
  </p:clrMapOvr>
</p:sld>
</file>

<file path=ppt/theme/theme1.xml><?xml version="1.0" encoding="utf-8"?>
<a:theme xmlns:a="http://schemas.openxmlformats.org/drawingml/2006/main" name="BlobVTI">
  <a:themeElements>
    <a:clrScheme name="AnalogousFromDarkSeedLeftStep">
      <a:dk1>
        <a:srgbClr val="000000"/>
      </a:dk1>
      <a:lt1>
        <a:srgbClr val="FFFFFF"/>
      </a:lt1>
      <a:dk2>
        <a:srgbClr val="242C41"/>
      </a:dk2>
      <a:lt2>
        <a:srgbClr val="E2E8E2"/>
      </a:lt2>
      <a:accent1>
        <a:srgbClr val="C04DC3"/>
      </a:accent1>
      <a:accent2>
        <a:srgbClr val="7D3BB1"/>
      </a:accent2>
      <a:accent3>
        <a:srgbClr val="5D4DC3"/>
      </a:accent3>
      <a:accent4>
        <a:srgbClr val="3B5CB1"/>
      </a:accent4>
      <a:accent5>
        <a:srgbClr val="4D9FC3"/>
      </a:accent5>
      <a:accent6>
        <a:srgbClr val="3BB1A4"/>
      </a:accent6>
      <a:hlink>
        <a:srgbClr val="3F82BF"/>
      </a:hlink>
      <a:folHlink>
        <a:srgbClr val="7F7F7F"/>
      </a:folHlink>
    </a:clrScheme>
    <a:fontScheme name="Blob">
      <a:majorFont>
        <a:latin typeface="Rockwell Nova Light"/>
        <a:ea typeface=""/>
        <a:cs typeface=""/>
      </a:majorFont>
      <a:minorFont>
        <a:latin typeface="Avenir Next LT Pro"/>
        <a:ea typeface=""/>
        <a:cs typeface="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BlobVTI" id="{06D3AACF-B619-4265-899F-5E2FB3A445D5}" vid="{F5918863-BA1A-4735-81A8-3E7BFBDA8478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0</TotalTime>
  <Words>0</Words>
  <Application>Microsoft Office PowerPoint</Application>
  <PresentationFormat>Widescreen</PresentationFormat>
  <Paragraphs>0</Paragraphs>
  <Slides>9</Slides>
  <Notes>0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9</vt:i4>
      </vt:variant>
    </vt:vector>
  </HeadingPairs>
  <TitlesOfParts>
    <vt:vector size="10" baseType="lpstr">
      <vt:lpstr>BlobVTI</vt:lpstr>
      <vt:lpstr>Vaughn MS &amp; IB MYP</vt:lpstr>
      <vt:lpstr>Professional Development</vt:lpstr>
      <vt:lpstr>COVID updates</vt:lpstr>
      <vt:lpstr>Staffing</vt:lpstr>
      <vt:lpstr>Family Engagement</vt:lpstr>
      <vt:lpstr>Curriculum, Instruction &amp; Assessment</vt:lpstr>
      <vt:lpstr>Curriculum, Instruction &amp; Assessment #2</vt:lpstr>
      <vt:lpstr>Curriculum, Instruction, Assessment #3</vt:lpstr>
      <vt:lpstr>PowerPoint Presentation</vt:lpstr>
    </vt:vector>
  </TitlesOfParts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/>
  <cp:lastModifiedBy/>
  <cp:revision>595</cp:revision>
  <dcterms:created xsi:type="dcterms:W3CDTF">2020-10-26T02:37:58Z</dcterms:created>
  <dcterms:modified xsi:type="dcterms:W3CDTF">2020-10-29T22:08:19Z</dcterms:modified>
</cp:coreProperties>
</file>